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Default Extension="emf" ContentType="image/x-em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60" r:id="rId3"/>
    <p:sldId id="257" r:id="rId4"/>
    <p:sldId id="274" r:id="rId5"/>
    <p:sldId id="275" r:id="rId6"/>
    <p:sldId id="259" r:id="rId7"/>
    <p:sldId id="277" r:id="rId8"/>
    <p:sldId id="276" r:id="rId9"/>
    <p:sldId id="261" r:id="rId10"/>
    <p:sldId id="262" r:id="rId11"/>
    <p:sldId id="279" r:id="rId12"/>
    <p:sldId id="263" r:id="rId13"/>
    <p:sldId id="264" r:id="rId14"/>
    <p:sldId id="278" r:id="rId15"/>
    <p:sldId id="265" r:id="rId16"/>
    <p:sldId id="267" r:id="rId17"/>
    <p:sldId id="266" r:id="rId18"/>
    <p:sldId id="269" r:id="rId19"/>
    <p:sldId id="270" r:id="rId20"/>
    <p:sldId id="271" r:id="rId21"/>
    <p:sldId id="272" r:id="rId22"/>
    <p:sldId id="273" r:id="rId23"/>
    <p:sldId id="268" r:id="rId24"/>
    <p:sldId id="258" r:id="rId25"/>
    <p:sldId id="282" r:id="rId26"/>
    <p:sldId id="280" r:id="rId27"/>
    <p:sldId id="281" r:id="rId28"/>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65" d="100"/>
          <a:sy n="65" d="100"/>
        </p:scale>
        <p:origin x="-1472" y="-10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printerSettings" Target="printerSettings/printerSettings1.bin"/><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presProps" Target="presProps.xml"/><Relationship Id="rId31" Type="http://schemas.openxmlformats.org/officeDocument/2006/relationships/viewProps" Target="viewProps.xml"/><Relationship Id="rId32" Type="http://schemas.openxmlformats.org/officeDocument/2006/relationships/theme" Target="theme/theme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064F234-21CD-024E-8408-CE2DC3AF139E}" type="datetimeFigureOut">
              <a:rPr lang="en-US" smtClean="0"/>
              <a:t>2/12/12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4260AF-F4A6-6744-917D-14825F85CE95}" type="slidenum">
              <a:rPr lang="en-US" smtClean="0"/>
              <a:t>‹#›</a:t>
            </a:fld>
            <a:endParaRPr lang="en-US"/>
          </a:p>
        </p:txBody>
      </p:sp>
    </p:spTree>
    <p:extLst>
      <p:ext uri="{BB962C8B-B14F-4D97-AF65-F5344CB8AC3E}">
        <p14:creationId xmlns:p14="http://schemas.microsoft.com/office/powerpoint/2010/main" val="3922624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064F234-21CD-024E-8408-CE2DC3AF139E}" type="datetimeFigureOut">
              <a:rPr lang="en-US" smtClean="0"/>
              <a:t>2/12/12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4260AF-F4A6-6744-917D-14825F85CE95}" type="slidenum">
              <a:rPr lang="en-US" smtClean="0"/>
              <a:t>‹#›</a:t>
            </a:fld>
            <a:endParaRPr lang="en-US"/>
          </a:p>
        </p:txBody>
      </p:sp>
    </p:spTree>
    <p:extLst>
      <p:ext uri="{BB962C8B-B14F-4D97-AF65-F5344CB8AC3E}">
        <p14:creationId xmlns:p14="http://schemas.microsoft.com/office/powerpoint/2010/main" val="13630138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064F234-21CD-024E-8408-CE2DC3AF139E}" type="datetimeFigureOut">
              <a:rPr lang="en-US" smtClean="0"/>
              <a:t>2/12/12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4260AF-F4A6-6744-917D-14825F85CE95}" type="slidenum">
              <a:rPr lang="en-US" smtClean="0"/>
              <a:t>‹#›</a:t>
            </a:fld>
            <a:endParaRPr lang="en-US"/>
          </a:p>
        </p:txBody>
      </p:sp>
    </p:spTree>
    <p:extLst>
      <p:ext uri="{BB962C8B-B14F-4D97-AF65-F5344CB8AC3E}">
        <p14:creationId xmlns:p14="http://schemas.microsoft.com/office/powerpoint/2010/main" val="13462902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064F234-21CD-024E-8408-CE2DC3AF139E}" type="datetimeFigureOut">
              <a:rPr lang="en-US" smtClean="0"/>
              <a:t>2/12/12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4260AF-F4A6-6744-917D-14825F85CE95}" type="slidenum">
              <a:rPr lang="en-US" smtClean="0"/>
              <a:t>‹#›</a:t>
            </a:fld>
            <a:endParaRPr lang="en-US"/>
          </a:p>
        </p:txBody>
      </p:sp>
    </p:spTree>
    <p:extLst>
      <p:ext uri="{BB962C8B-B14F-4D97-AF65-F5344CB8AC3E}">
        <p14:creationId xmlns:p14="http://schemas.microsoft.com/office/powerpoint/2010/main" val="18810574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064F234-21CD-024E-8408-CE2DC3AF139E}" type="datetimeFigureOut">
              <a:rPr lang="en-US" smtClean="0"/>
              <a:t>2/12/12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4260AF-F4A6-6744-917D-14825F85CE95}" type="slidenum">
              <a:rPr lang="en-US" smtClean="0"/>
              <a:t>‹#›</a:t>
            </a:fld>
            <a:endParaRPr lang="en-US"/>
          </a:p>
        </p:txBody>
      </p:sp>
    </p:spTree>
    <p:extLst>
      <p:ext uri="{BB962C8B-B14F-4D97-AF65-F5344CB8AC3E}">
        <p14:creationId xmlns:p14="http://schemas.microsoft.com/office/powerpoint/2010/main" val="9073844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064F234-21CD-024E-8408-CE2DC3AF139E}" type="datetimeFigureOut">
              <a:rPr lang="en-US" smtClean="0"/>
              <a:t>2/12/12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54260AF-F4A6-6744-917D-14825F85CE95}" type="slidenum">
              <a:rPr lang="en-US" smtClean="0"/>
              <a:t>‹#›</a:t>
            </a:fld>
            <a:endParaRPr lang="en-US"/>
          </a:p>
        </p:txBody>
      </p:sp>
    </p:spTree>
    <p:extLst>
      <p:ext uri="{BB962C8B-B14F-4D97-AF65-F5344CB8AC3E}">
        <p14:creationId xmlns:p14="http://schemas.microsoft.com/office/powerpoint/2010/main" val="24601697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064F234-21CD-024E-8408-CE2DC3AF139E}" type="datetimeFigureOut">
              <a:rPr lang="en-US" smtClean="0"/>
              <a:t>2/12/12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54260AF-F4A6-6744-917D-14825F85CE95}" type="slidenum">
              <a:rPr lang="en-US" smtClean="0"/>
              <a:t>‹#›</a:t>
            </a:fld>
            <a:endParaRPr lang="en-US"/>
          </a:p>
        </p:txBody>
      </p:sp>
    </p:spTree>
    <p:extLst>
      <p:ext uri="{BB962C8B-B14F-4D97-AF65-F5344CB8AC3E}">
        <p14:creationId xmlns:p14="http://schemas.microsoft.com/office/powerpoint/2010/main" val="30778472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064F234-21CD-024E-8408-CE2DC3AF139E}" type="datetimeFigureOut">
              <a:rPr lang="en-US" smtClean="0"/>
              <a:t>2/12/12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54260AF-F4A6-6744-917D-14825F85CE95}" type="slidenum">
              <a:rPr lang="en-US" smtClean="0"/>
              <a:t>‹#›</a:t>
            </a:fld>
            <a:endParaRPr lang="en-US"/>
          </a:p>
        </p:txBody>
      </p:sp>
    </p:spTree>
    <p:extLst>
      <p:ext uri="{BB962C8B-B14F-4D97-AF65-F5344CB8AC3E}">
        <p14:creationId xmlns:p14="http://schemas.microsoft.com/office/powerpoint/2010/main" val="6614897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064F234-21CD-024E-8408-CE2DC3AF139E}" type="datetimeFigureOut">
              <a:rPr lang="en-US" smtClean="0"/>
              <a:t>2/12/12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54260AF-F4A6-6744-917D-14825F85CE95}" type="slidenum">
              <a:rPr lang="en-US" smtClean="0"/>
              <a:t>‹#›</a:t>
            </a:fld>
            <a:endParaRPr lang="en-US"/>
          </a:p>
        </p:txBody>
      </p:sp>
    </p:spTree>
    <p:extLst>
      <p:ext uri="{BB962C8B-B14F-4D97-AF65-F5344CB8AC3E}">
        <p14:creationId xmlns:p14="http://schemas.microsoft.com/office/powerpoint/2010/main" val="26785404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064F234-21CD-024E-8408-CE2DC3AF139E}" type="datetimeFigureOut">
              <a:rPr lang="en-US" smtClean="0"/>
              <a:t>2/12/12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54260AF-F4A6-6744-917D-14825F85CE95}" type="slidenum">
              <a:rPr lang="en-US" smtClean="0"/>
              <a:t>‹#›</a:t>
            </a:fld>
            <a:endParaRPr lang="en-US"/>
          </a:p>
        </p:txBody>
      </p:sp>
    </p:spTree>
    <p:extLst>
      <p:ext uri="{BB962C8B-B14F-4D97-AF65-F5344CB8AC3E}">
        <p14:creationId xmlns:p14="http://schemas.microsoft.com/office/powerpoint/2010/main" val="30782007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064F234-21CD-024E-8408-CE2DC3AF139E}" type="datetimeFigureOut">
              <a:rPr lang="en-US" smtClean="0"/>
              <a:t>2/12/12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54260AF-F4A6-6744-917D-14825F85CE95}" type="slidenum">
              <a:rPr lang="en-US" smtClean="0"/>
              <a:t>‹#›</a:t>
            </a:fld>
            <a:endParaRPr lang="en-US"/>
          </a:p>
        </p:txBody>
      </p:sp>
    </p:spTree>
    <p:extLst>
      <p:ext uri="{BB962C8B-B14F-4D97-AF65-F5344CB8AC3E}">
        <p14:creationId xmlns:p14="http://schemas.microsoft.com/office/powerpoint/2010/main" val="252287176"/>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064F234-21CD-024E-8408-CE2DC3AF139E}" type="datetimeFigureOut">
              <a:rPr lang="en-US" smtClean="0"/>
              <a:t>2/12/12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54260AF-F4A6-6744-917D-14825F85CE95}" type="slidenum">
              <a:rPr lang="en-US" smtClean="0"/>
              <a:t>‹#›</a:t>
            </a:fld>
            <a:endParaRPr lang="en-US"/>
          </a:p>
        </p:txBody>
      </p:sp>
    </p:spTree>
    <p:extLst>
      <p:ext uri="{BB962C8B-B14F-4D97-AF65-F5344CB8AC3E}">
        <p14:creationId xmlns:p14="http://schemas.microsoft.com/office/powerpoint/2010/main" val="57884088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r>
              <a:rPr lang="en-US" dirty="0" smtClean="0"/>
              <a:t>Handgun</a:t>
            </a:r>
            <a:r>
              <a:rPr lang="ru-RU" dirty="0" smtClean="0"/>
              <a:t> </a:t>
            </a:r>
            <a:r>
              <a:rPr lang="en-US" dirty="0" smtClean="0"/>
              <a:t>2012 IPSC rules</a:t>
            </a:r>
            <a:endParaRPr lang="ru-RU" dirty="0" smtClean="0"/>
          </a:p>
          <a:p>
            <a:endParaRPr lang="ru-RU" dirty="0" smtClean="0"/>
          </a:p>
          <a:p>
            <a:endParaRPr lang="ru-RU" dirty="0"/>
          </a:p>
          <a:p>
            <a:endParaRPr lang="ru-RU" dirty="0" smtClean="0"/>
          </a:p>
          <a:p>
            <a:endParaRPr lang="en-US" dirty="0"/>
          </a:p>
        </p:txBody>
      </p:sp>
      <p:pic>
        <p:nvPicPr>
          <p:cNvPr id="4" name="Picture 3"/>
          <p:cNvPicPr>
            <a:picLocks noChangeAspect="1"/>
          </p:cNvPicPr>
          <p:nvPr/>
        </p:nvPicPr>
        <p:blipFill>
          <a:blip r:embed="rId2"/>
          <a:stretch>
            <a:fillRect/>
          </a:stretch>
        </p:blipFill>
        <p:spPr>
          <a:xfrm>
            <a:off x="2978791" y="699142"/>
            <a:ext cx="3213100" cy="2552700"/>
          </a:xfrm>
          <a:prstGeom prst="rect">
            <a:avLst/>
          </a:prstGeom>
        </p:spPr>
      </p:pic>
    </p:spTree>
    <p:extLst>
      <p:ext uri="{BB962C8B-B14F-4D97-AF65-F5344CB8AC3E}">
        <p14:creationId xmlns:p14="http://schemas.microsoft.com/office/powerpoint/2010/main" val="2503858366"/>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ru-RU" sz="3600" dirty="0" smtClean="0"/>
              <a:t>Остановка на упражнении</a:t>
            </a:r>
            <a:r>
              <a:rPr lang="en-US" sz="3600" dirty="0" smtClean="0"/>
              <a:t>,</a:t>
            </a:r>
            <a:r>
              <a:rPr lang="ru-RU" sz="3600" dirty="0" smtClean="0"/>
              <a:t>  не заклеенные мишени</a:t>
            </a:r>
            <a:r>
              <a:rPr lang="en-US" sz="3600" dirty="0" smtClean="0"/>
              <a:t>.</a:t>
            </a:r>
            <a:endParaRPr lang="en-US" sz="3600" dirty="0"/>
          </a:p>
        </p:txBody>
      </p:sp>
      <p:sp>
        <p:nvSpPr>
          <p:cNvPr id="3" name="Content Placeholder 2"/>
          <p:cNvSpPr>
            <a:spLocks noGrp="1"/>
          </p:cNvSpPr>
          <p:nvPr>
            <p:ph idx="1"/>
          </p:nvPr>
        </p:nvSpPr>
        <p:spPr/>
        <p:txBody>
          <a:bodyPr/>
          <a:lstStyle/>
          <a:p>
            <a:r>
              <a:rPr lang="en-US" sz="2400" dirty="0" smtClean="0"/>
              <a:t>9.1.4.2  </a:t>
            </a:r>
            <a:r>
              <a:rPr lang="ru-RU" sz="2400" dirty="0" smtClean="0"/>
              <a:t>Если стрелок в момент выполнения упражнения останавливается по подозрению что одна или более бумажных мишеней не восстановлены</a:t>
            </a:r>
            <a:r>
              <a:rPr lang="en-US" sz="2400" dirty="0" smtClean="0"/>
              <a:t>,</a:t>
            </a:r>
            <a:r>
              <a:rPr lang="ru-RU" sz="2400" dirty="0" smtClean="0"/>
              <a:t> то </a:t>
            </a:r>
            <a:r>
              <a:rPr lang="ru-RU" sz="2400" dirty="0" err="1" smtClean="0"/>
              <a:t>перестрел</a:t>
            </a:r>
            <a:r>
              <a:rPr lang="ru-RU" sz="2400" dirty="0" smtClean="0"/>
              <a:t> не назначается</a:t>
            </a:r>
            <a:r>
              <a:rPr lang="en-US" sz="2400" dirty="0" smtClean="0"/>
              <a:t>.</a:t>
            </a:r>
          </a:p>
          <a:p>
            <a:r>
              <a:rPr lang="en-US" sz="2400" dirty="0" smtClean="0"/>
              <a:t>9.1.4.2</a:t>
            </a:r>
            <a:r>
              <a:rPr lang="en-US" sz="2400" dirty="0"/>
              <a:t>	A competitor who hesitates or self-stops during his attempt at a course of fire, due to a belief that one or more paper targets have not been restored, is not entitled to a reshoot.</a:t>
            </a:r>
          </a:p>
          <a:p>
            <a:endParaRPr lang="en-US" dirty="0"/>
          </a:p>
        </p:txBody>
      </p:sp>
    </p:spTree>
    <p:extLst>
      <p:ext uri="{BB962C8B-B14F-4D97-AF65-F5344CB8AC3E}">
        <p14:creationId xmlns:p14="http://schemas.microsoft.com/office/powerpoint/2010/main" val="4079286634"/>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ru-RU" sz="3600" dirty="0" smtClean="0"/>
              <a:t>Движущиеся мишени</a:t>
            </a:r>
            <a:endParaRPr lang="en-US" sz="3600" dirty="0"/>
          </a:p>
        </p:txBody>
      </p:sp>
      <p:sp>
        <p:nvSpPr>
          <p:cNvPr id="3" name="Content Placeholder 2"/>
          <p:cNvSpPr>
            <a:spLocks noGrp="1"/>
          </p:cNvSpPr>
          <p:nvPr>
            <p:ph idx="1"/>
          </p:nvPr>
        </p:nvSpPr>
        <p:spPr/>
        <p:txBody>
          <a:bodyPr>
            <a:normAutofit fontScale="70000" lnSpcReduction="20000"/>
          </a:bodyPr>
          <a:lstStyle/>
          <a:p>
            <a:r>
              <a:rPr lang="ru-RU" sz="2400" dirty="0" smtClean="0"/>
              <a:t>9</a:t>
            </a:r>
            <a:r>
              <a:rPr lang="en-US" sz="2400" dirty="0" smtClean="0"/>
              <a:t>.9.</a:t>
            </a:r>
            <a:r>
              <a:rPr lang="ru-RU" sz="2400" dirty="0" smtClean="0"/>
              <a:t>1</a:t>
            </a:r>
            <a:r>
              <a:rPr lang="en-US" sz="2400" dirty="0" smtClean="0"/>
              <a:t> </a:t>
            </a:r>
            <a:r>
              <a:rPr lang="ru-RU" sz="2400" dirty="0" smtClean="0"/>
              <a:t>Движущиеся мишени которые показываю часть </a:t>
            </a:r>
            <a:r>
              <a:rPr lang="en-US" sz="2400" dirty="0" smtClean="0"/>
              <a:t>“A” </a:t>
            </a:r>
            <a:r>
              <a:rPr lang="ru-RU" sz="2400" dirty="0" smtClean="0"/>
              <a:t>когда остановлены (до или после активации) или периодически появляющиеся и скрываются </a:t>
            </a:r>
            <a:r>
              <a:rPr lang="ru-RU" sz="2400" u="sng" dirty="0" smtClean="0"/>
              <a:t>НЕ считаются исчезающими мишенями</a:t>
            </a:r>
            <a:r>
              <a:rPr lang="ru-RU" sz="2400" dirty="0" smtClean="0"/>
              <a:t> и за их НЕ обстрел будут начисляется процедуры и промахи</a:t>
            </a:r>
            <a:r>
              <a:rPr lang="en-US" sz="2400" dirty="0" smtClean="0"/>
              <a:t>.</a:t>
            </a:r>
          </a:p>
          <a:p>
            <a:r>
              <a:rPr lang="en-US" sz="2400" dirty="0" smtClean="0"/>
              <a:t>9.9.2 </a:t>
            </a:r>
            <a:r>
              <a:rPr lang="ru-RU" sz="2400" dirty="0" smtClean="0"/>
              <a:t>Движущиеся мишени которые не подпадают под критерий описанный выше </a:t>
            </a:r>
            <a:r>
              <a:rPr lang="ru-RU" sz="2400" u="sng" dirty="0" smtClean="0"/>
              <a:t>считаются исчезающими мишенями</a:t>
            </a:r>
            <a:r>
              <a:rPr lang="ru-RU" sz="2400" dirty="0" smtClean="0"/>
              <a:t> не обстрел которых не будет наказываться процедурами или промахами кроме случая если участник не активировал механизм который запускает мишени </a:t>
            </a:r>
            <a:r>
              <a:rPr lang="ru-RU" sz="2400" u="sng" dirty="0" smtClean="0"/>
              <a:t>ДО последнего выстрела</a:t>
            </a:r>
            <a:r>
              <a:rPr lang="en-US" sz="2400" u="sng" dirty="0" smtClean="0"/>
              <a:t>.</a:t>
            </a:r>
            <a:endParaRPr lang="ru-RU" sz="2400" u="sng" dirty="0" smtClean="0"/>
          </a:p>
          <a:p>
            <a:endParaRPr lang="ru-RU" sz="2400" dirty="0"/>
          </a:p>
          <a:p>
            <a:r>
              <a:rPr lang="en-US" sz="2400" dirty="0" smtClean="0"/>
              <a:t>9.9.1</a:t>
            </a:r>
            <a:r>
              <a:rPr lang="ru-RU" sz="2400" dirty="0" smtClean="0"/>
              <a:t> </a:t>
            </a:r>
            <a:r>
              <a:rPr lang="en-US" sz="2400" dirty="0"/>
              <a:t>	Moving targets which present at least a portion of the highest scoring area when at rest (either before or after initial activation), or which continuously appear and disappear for the duration of a competitor’s attempt at a COF, </a:t>
            </a:r>
            <a:r>
              <a:rPr lang="en-US" sz="2400" u="sng" dirty="0"/>
              <a:t>are not disappearing and</a:t>
            </a:r>
            <a:r>
              <a:rPr lang="en-US" sz="2400" dirty="0"/>
              <a:t> will always incur failure to engage and/or miss </a:t>
            </a:r>
            <a:r>
              <a:rPr lang="en-US" sz="2400" dirty="0" smtClean="0"/>
              <a:t>penalties</a:t>
            </a:r>
            <a:endParaRPr lang="en-US" sz="2400" dirty="0"/>
          </a:p>
          <a:p>
            <a:endParaRPr lang="ru-RU" sz="2400" dirty="0" smtClean="0"/>
          </a:p>
          <a:p>
            <a:r>
              <a:rPr lang="en-US" sz="2400" dirty="0" smtClean="0"/>
              <a:t>9.9.2</a:t>
            </a:r>
            <a:r>
              <a:rPr lang="en-US" sz="2400" dirty="0"/>
              <a:t>	Moving targets, which do not comply with the above criteria, </a:t>
            </a:r>
            <a:r>
              <a:rPr lang="en-US" sz="2400" u="sng" dirty="0"/>
              <a:t>are disappearing and</a:t>
            </a:r>
            <a:r>
              <a:rPr lang="en-US" sz="2400" dirty="0"/>
              <a:t> will not incur failure to engage or miss penalties unless a competitor fails to activate the mechanism which initiates the target movement </a:t>
            </a:r>
            <a:r>
              <a:rPr lang="en-US" sz="2400" u="sng" dirty="0"/>
              <a:t>before firing the last shot for that </a:t>
            </a:r>
            <a:r>
              <a:rPr lang="en-US" sz="2400" u="sng" dirty="0" smtClean="0"/>
              <a:t>course </a:t>
            </a:r>
            <a:r>
              <a:rPr lang="en-US" sz="2400" u="sng" dirty="0"/>
              <a:t>of fire</a:t>
            </a:r>
            <a:r>
              <a:rPr lang="en-US" sz="2400" dirty="0"/>
              <a:t>.</a:t>
            </a:r>
          </a:p>
          <a:p>
            <a:endParaRPr lang="en-US" sz="2400" dirty="0"/>
          </a:p>
          <a:p>
            <a:endParaRPr lang="en-US" sz="2400" dirty="0"/>
          </a:p>
        </p:txBody>
      </p:sp>
    </p:spTree>
    <p:extLst>
      <p:ext uri="{BB962C8B-B14F-4D97-AF65-F5344CB8AC3E}">
        <p14:creationId xmlns:p14="http://schemas.microsoft.com/office/powerpoint/2010/main" val="487022428"/>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ru-RU" sz="3600" dirty="0" smtClean="0"/>
              <a:t>Закрывающиеся мишени</a:t>
            </a:r>
            <a:endParaRPr lang="en-US" sz="3600" dirty="0"/>
          </a:p>
        </p:txBody>
      </p:sp>
      <p:sp>
        <p:nvSpPr>
          <p:cNvPr id="3" name="Content Placeholder 2"/>
          <p:cNvSpPr>
            <a:spLocks noGrp="1"/>
          </p:cNvSpPr>
          <p:nvPr>
            <p:ph idx="1"/>
          </p:nvPr>
        </p:nvSpPr>
        <p:spPr/>
        <p:txBody>
          <a:bodyPr/>
          <a:lstStyle/>
          <a:p>
            <a:r>
              <a:rPr lang="en-US" sz="2400" dirty="0" smtClean="0"/>
              <a:t>9.9.3</a:t>
            </a:r>
            <a:r>
              <a:rPr lang="ru-RU" sz="2400" dirty="0" smtClean="0"/>
              <a:t>	Стационарные мишени которые закрываются двигающимися </a:t>
            </a:r>
            <a:r>
              <a:rPr lang="en-US" sz="2400" dirty="0" smtClean="0"/>
              <a:t>no-shoot-</a:t>
            </a:r>
            <a:r>
              <a:rPr lang="ru-RU" sz="2400" dirty="0" err="1" smtClean="0"/>
              <a:t>ами</a:t>
            </a:r>
            <a:r>
              <a:rPr lang="ru-RU" sz="2400" dirty="0" smtClean="0"/>
              <a:t> или барьерами и показывают какую то часть </a:t>
            </a:r>
            <a:r>
              <a:rPr lang="en-US" sz="2400" dirty="0" smtClean="0"/>
              <a:t>“</a:t>
            </a:r>
            <a:r>
              <a:rPr lang="ru-RU" sz="2400" dirty="0" smtClean="0"/>
              <a:t>А</a:t>
            </a:r>
            <a:r>
              <a:rPr lang="en-US" sz="2400" dirty="0" smtClean="0"/>
              <a:t>”</a:t>
            </a:r>
            <a:r>
              <a:rPr lang="ru-RU" sz="2400" dirty="0" smtClean="0"/>
              <a:t> до или после активации НЕ считаются исчезающими и за них будут начисляться штрафы в случае не обстрела или промаха</a:t>
            </a:r>
            <a:r>
              <a:rPr lang="en-US" sz="2400" dirty="0" smtClean="0"/>
              <a:t>.</a:t>
            </a:r>
          </a:p>
          <a:p>
            <a:r>
              <a:rPr lang="en-US" sz="2400" dirty="0" smtClean="0"/>
              <a:t>9.9.3</a:t>
            </a:r>
            <a:r>
              <a:rPr lang="en-US" sz="2400" dirty="0"/>
              <a:t>	Stationary targets which present at least a portion of the highest scoring area, either before or after activation of a moving and/or concealing no-shoot or vision barrier, are not disappearing and will incur failure to engage and/or miss penalties.</a:t>
            </a:r>
          </a:p>
          <a:p>
            <a:endParaRPr lang="en-US" dirty="0"/>
          </a:p>
        </p:txBody>
      </p:sp>
    </p:spTree>
    <p:extLst>
      <p:ext uri="{BB962C8B-B14F-4D97-AF65-F5344CB8AC3E}">
        <p14:creationId xmlns:p14="http://schemas.microsoft.com/office/powerpoint/2010/main" val="2527733664"/>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ru-RU" sz="3600" dirty="0" smtClean="0"/>
              <a:t>Упражнение слабой рукой</a:t>
            </a:r>
            <a:endParaRPr lang="en-US" sz="3600" dirty="0"/>
          </a:p>
        </p:txBody>
      </p:sp>
      <p:sp>
        <p:nvSpPr>
          <p:cNvPr id="3" name="Content Placeholder 2"/>
          <p:cNvSpPr>
            <a:spLocks noGrp="1"/>
          </p:cNvSpPr>
          <p:nvPr>
            <p:ph idx="1"/>
          </p:nvPr>
        </p:nvSpPr>
        <p:spPr/>
        <p:txBody>
          <a:bodyPr>
            <a:normAutofit lnSpcReduction="10000"/>
          </a:bodyPr>
          <a:lstStyle/>
          <a:p>
            <a:r>
              <a:rPr lang="en-US" sz="1600" dirty="0" smtClean="0"/>
              <a:t>10.2.8   </a:t>
            </a:r>
            <a:r>
              <a:rPr lang="ru-RU" sz="1600" dirty="0" smtClean="0"/>
              <a:t>В случае когда упражнение выполняется слабой рукой</a:t>
            </a:r>
            <a:r>
              <a:rPr lang="en-US" sz="1600" dirty="0" smtClean="0"/>
              <a:t>, </a:t>
            </a:r>
            <a:r>
              <a:rPr lang="ru-RU" sz="1600" dirty="0" smtClean="0"/>
              <a:t>стрелок будет получать по процедуре</a:t>
            </a:r>
            <a:r>
              <a:rPr lang="en-US" sz="1600" dirty="0" smtClean="0"/>
              <a:t>, </a:t>
            </a:r>
            <a:r>
              <a:rPr lang="ru-RU" sz="1600" dirty="0" smtClean="0"/>
              <a:t>за каждое каждое касание другой рукой (например для подъёма со стола) после стартового сигнала </a:t>
            </a:r>
            <a:r>
              <a:rPr lang="en-US" sz="1600" dirty="0" smtClean="0"/>
              <a:t>. </a:t>
            </a:r>
            <a:r>
              <a:rPr lang="ru-RU" sz="1600" dirty="0" smtClean="0"/>
              <a:t>Исключения это</a:t>
            </a:r>
            <a:r>
              <a:rPr lang="en-US" sz="1600" dirty="0" smtClean="0"/>
              <a:t>:</a:t>
            </a:r>
            <a:r>
              <a:rPr lang="ru-RU" sz="1600" dirty="0" smtClean="0"/>
              <a:t> снятия с предохранителя</a:t>
            </a:r>
            <a:r>
              <a:rPr lang="en-US" sz="1600" dirty="0" smtClean="0"/>
              <a:t>, </a:t>
            </a:r>
            <a:r>
              <a:rPr lang="ru-RU" sz="1600" dirty="0" smtClean="0"/>
              <a:t>перезар</a:t>
            </a:r>
            <a:r>
              <a:rPr lang="ru-RU" sz="1600" dirty="0"/>
              <a:t>я</a:t>
            </a:r>
            <a:r>
              <a:rPr lang="ru-RU" sz="1600" dirty="0" smtClean="0"/>
              <a:t>дка</a:t>
            </a:r>
            <a:r>
              <a:rPr lang="en-US" sz="1600" dirty="0" smtClean="0"/>
              <a:t>,</a:t>
            </a:r>
            <a:r>
              <a:rPr lang="ru-RU" sz="1600" dirty="0" smtClean="0"/>
              <a:t> устранение задержки</a:t>
            </a:r>
            <a:r>
              <a:rPr lang="en-US" sz="1600" dirty="0" smtClean="0"/>
              <a:t>. </a:t>
            </a:r>
            <a:r>
              <a:rPr lang="ru-RU" sz="1600" dirty="0" smtClean="0"/>
              <a:t>В следующих случаях процедура будет за каждый выстрел если</a:t>
            </a:r>
            <a:r>
              <a:rPr lang="en-US" sz="1600" dirty="0" smtClean="0"/>
              <a:t> </a:t>
            </a:r>
            <a:r>
              <a:rPr lang="ru-RU" sz="1600" dirty="0" smtClean="0"/>
              <a:t>другой рукой</a:t>
            </a:r>
            <a:r>
              <a:rPr lang="en-US" sz="1600" dirty="0" smtClean="0"/>
              <a:t>:</a:t>
            </a:r>
          </a:p>
          <a:p>
            <a:r>
              <a:rPr lang="en-US" sz="1600" dirty="0" smtClean="0"/>
              <a:t>10.2.8.1 </a:t>
            </a:r>
            <a:r>
              <a:rPr lang="ru-RU" sz="1600" dirty="0" smtClean="0"/>
              <a:t>Стрелок поддерживает оружие или руку когда стреляет</a:t>
            </a:r>
          </a:p>
          <a:p>
            <a:r>
              <a:rPr lang="ru-RU" sz="1600" dirty="0" smtClean="0"/>
              <a:t>10</a:t>
            </a:r>
            <a:r>
              <a:rPr lang="en-US" sz="1600" dirty="0" smtClean="0"/>
              <a:t>.</a:t>
            </a:r>
            <a:r>
              <a:rPr lang="ru-RU" sz="1600" dirty="0" smtClean="0"/>
              <a:t>2</a:t>
            </a:r>
            <a:r>
              <a:rPr lang="en-US" sz="1600" dirty="0" smtClean="0"/>
              <a:t>.8.2 </a:t>
            </a:r>
            <a:r>
              <a:rPr lang="ru-RU" sz="1600" dirty="0" smtClean="0"/>
              <a:t>Усиливает стабильность используя землю</a:t>
            </a:r>
            <a:r>
              <a:rPr lang="en-US" sz="1600" dirty="0" smtClean="0"/>
              <a:t>, </a:t>
            </a:r>
            <a:r>
              <a:rPr lang="ru-RU" sz="1600" dirty="0" smtClean="0"/>
              <a:t>декорации или другие препятствия</a:t>
            </a:r>
            <a:r>
              <a:rPr lang="en-US" sz="1600" dirty="0" smtClean="0"/>
              <a:t>.</a:t>
            </a:r>
            <a:endParaRPr lang="ru-RU" sz="1600" dirty="0" smtClean="0"/>
          </a:p>
          <a:p>
            <a:pPr marL="0" indent="0">
              <a:buNone/>
            </a:pPr>
            <a:endParaRPr lang="ru-RU" sz="1600" dirty="0" smtClean="0"/>
          </a:p>
          <a:p>
            <a:pPr marL="0" indent="0">
              <a:buNone/>
            </a:pPr>
            <a:endParaRPr lang="en-US" sz="1600" dirty="0" smtClean="0"/>
          </a:p>
          <a:p>
            <a:r>
              <a:rPr lang="en-US" sz="1600" dirty="0" smtClean="0"/>
              <a:t>10.2.8</a:t>
            </a:r>
            <a:r>
              <a:rPr lang="en-US" sz="1600" dirty="0"/>
              <a:t>	If a course of fire (or part thereof) stipulates shooting strong or weak hand only, a competitor will incur one procedural penalty for each occurrence of touching the handgun (or scooping it from a table etc.) with the other hand after the Start Signal (or from the point where single hand shooting has been stipulated).  Exceptions are releasing an external safety (without scooping), reloading or correcting a malfunction.  However, the procedural penalty will be applied on a “per shot fired” basis when a competitor uses the other hand or arm to: </a:t>
            </a:r>
          </a:p>
          <a:p>
            <a:r>
              <a:rPr lang="en-US" sz="1600" dirty="0" smtClean="0"/>
              <a:t>10.2.8.1</a:t>
            </a:r>
            <a:r>
              <a:rPr lang="en-US" sz="1600" dirty="0"/>
              <a:t>	support the handgun or the stipulated wrist or arm while firing shots;</a:t>
            </a:r>
          </a:p>
          <a:p>
            <a:r>
              <a:rPr lang="en-US" sz="1600" dirty="0" smtClean="0"/>
              <a:t>10.2.8.2</a:t>
            </a:r>
            <a:r>
              <a:rPr lang="en-US" sz="1600" dirty="0"/>
              <a:t>	increase stability on the ground, a barricade or another prop while firing shots.</a:t>
            </a:r>
          </a:p>
          <a:p>
            <a:endParaRPr lang="en-US" dirty="0"/>
          </a:p>
        </p:txBody>
      </p:sp>
    </p:spTree>
    <p:extLst>
      <p:ext uri="{BB962C8B-B14F-4D97-AF65-F5344CB8AC3E}">
        <p14:creationId xmlns:p14="http://schemas.microsoft.com/office/powerpoint/2010/main" val="328589268"/>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ru-RU" sz="3600" dirty="0" smtClean="0"/>
              <a:t>Специальный штраф</a:t>
            </a:r>
            <a:endParaRPr lang="en-US" sz="3600" dirty="0"/>
          </a:p>
        </p:txBody>
      </p:sp>
      <p:sp>
        <p:nvSpPr>
          <p:cNvPr id="3" name="Content Placeholder 2"/>
          <p:cNvSpPr>
            <a:spLocks noGrp="1"/>
          </p:cNvSpPr>
          <p:nvPr>
            <p:ph idx="1"/>
          </p:nvPr>
        </p:nvSpPr>
        <p:spPr/>
        <p:txBody>
          <a:bodyPr>
            <a:normAutofit/>
          </a:bodyPr>
          <a:lstStyle/>
          <a:p>
            <a:r>
              <a:rPr lang="ru-RU" sz="1400" dirty="0" smtClean="0"/>
              <a:t>10</a:t>
            </a:r>
            <a:r>
              <a:rPr lang="en-US" sz="1400" dirty="0" smtClean="0"/>
              <a:t>.2.10 </a:t>
            </a:r>
            <a:r>
              <a:rPr lang="ru-RU" sz="1400" dirty="0" smtClean="0"/>
              <a:t>Специальный штраф</a:t>
            </a:r>
            <a:r>
              <a:rPr lang="en-US" sz="1400" dirty="0" smtClean="0"/>
              <a:t>: </a:t>
            </a:r>
            <a:r>
              <a:rPr lang="ru-RU" sz="1400" dirty="0" smtClean="0"/>
              <a:t>Участник который не может выполнить упражнение в полном объёме</a:t>
            </a:r>
            <a:r>
              <a:rPr lang="en-US" sz="1400" dirty="0" smtClean="0"/>
              <a:t>, </a:t>
            </a:r>
            <a:r>
              <a:rPr lang="ru-RU" sz="1400" dirty="0" smtClean="0"/>
              <a:t>до начала упражнения</a:t>
            </a:r>
            <a:r>
              <a:rPr lang="en-US" sz="1400" dirty="0" smtClean="0"/>
              <a:t>,</a:t>
            </a:r>
            <a:r>
              <a:rPr lang="ru-RU" sz="1400" dirty="0" smtClean="0"/>
              <a:t> должен обратиться к </a:t>
            </a:r>
            <a:r>
              <a:rPr lang="en-US" sz="1400" dirty="0" smtClean="0"/>
              <a:t>RM-</a:t>
            </a:r>
            <a:r>
              <a:rPr lang="ru-RU" sz="1400" dirty="0" smtClean="0"/>
              <a:t>у</a:t>
            </a:r>
            <a:r>
              <a:rPr lang="en-US" sz="1400" dirty="0" smtClean="0"/>
              <a:t>.</a:t>
            </a:r>
          </a:p>
          <a:p>
            <a:pPr marL="0" indent="0">
              <a:buNone/>
            </a:pPr>
            <a:r>
              <a:rPr lang="en-US" sz="1400" dirty="0" smtClean="0"/>
              <a:t>	10.2.10.1 </a:t>
            </a:r>
            <a:r>
              <a:rPr lang="ru-RU" sz="1400" dirty="0" smtClean="0"/>
              <a:t>Если запрос принят то </a:t>
            </a:r>
            <a:r>
              <a:rPr lang="en-US" sz="1400" dirty="0" smtClean="0"/>
              <a:t>RM </a:t>
            </a:r>
            <a:r>
              <a:rPr lang="ru-RU" sz="1400" dirty="0" smtClean="0"/>
              <a:t>может назначить специальный штраф от 1 до 20</a:t>
            </a:r>
            <a:r>
              <a:rPr lang="en-US" sz="1400" dirty="0" smtClean="0"/>
              <a:t>% </a:t>
            </a:r>
            <a:r>
              <a:rPr lang="ru-RU" sz="1400" dirty="0" smtClean="0"/>
              <a:t>в зависимости от сложности травмы</a:t>
            </a:r>
            <a:r>
              <a:rPr lang="en-US" sz="1400" dirty="0" smtClean="0"/>
              <a:t>.</a:t>
            </a:r>
          </a:p>
          <a:p>
            <a:pPr marL="0" indent="0">
              <a:buNone/>
            </a:pPr>
            <a:r>
              <a:rPr lang="en-US" sz="1400" dirty="0" smtClean="0"/>
              <a:t>	10.2.10.2 </a:t>
            </a:r>
            <a:r>
              <a:rPr lang="ru-RU" sz="1400" dirty="0" smtClean="0"/>
              <a:t>Альтернативно </a:t>
            </a:r>
            <a:r>
              <a:rPr lang="en-US" sz="1400" dirty="0" smtClean="0"/>
              <a:t>RM </a:t>
            </a:r>
            <a:r>
              <a:rPr lang="ru-RU" sz="1400" dirty="0" smtClean="0"/>
              <a:t>может назначит любые другие штрафы</a:t>
            </a:r>
            <a:r>
              <a:rPr lang="en-US" sz="1400" dirty="0" smtClean="0"/>
              <a:t>, </a:t>
            </a:r>
            <a:r>
              <a:rPr lang="ru-RU" sz="1400" dirty="0" smtClean="0"/>
              <a:t>в зависимости от сложности травмы или невозможности выполнить упражнение</a:t>
            </a:r>
            <a:r>
              <a:rPr lang="en-US" sz="1400" dirty="0" smtClean="0"/>
              <a:t>.</a:t>
            </a:r>
          </a:p>
          <a:p>
            <a:pPr marL="0" indent="0">
              <a:buNone/>
            </a:pPr>
            <a:r>
              <a:rPr lang="en-US" sz="1400" dirty="0" smtClean="0"/>
              <a:t>	10.2.10.3 </a:t>
            </a:r>
            <a:r>
              <a:rPr lang="ru-RU" sz="1400" dirty="0" smtClean="0"/>
              <a:t>Если запрос отклонён то всё начисляется как обычно</a:t>
            </a:r>
            <a:r>
              <a:rPr lang="en-US" sz="1400" dirty="0"/>
              <a:t>.</a:t>
            </a:r>
            <a:endParaRPr lang="ru-RU" sz="1400" dirty="0" smtClean="0"/>
          </a:p>
          <a:p>
            <a:endParaRPr lang="ru-RU" sz="1400" dirty="0" smtClean="0"/>
          </a:p>
          <a:p>
            <a:r>
              <a:rPr lang="en-US" sz="1400" dirty="0" smtClean="0"/>
              <a:t>10.2.10</a:t>
            </a:r>
            <a:r>
              <a:rPr lang="en-US" sz="1400" dirty="0"/>
              <a:t>	Special penalty: A competitor unable to fully execute any part of a course of fire due to incapacity or injury may, prior to making his attempt at the course of fire, request that the Range Master apply a penalty in lieu of the stated course requirement.</a:t>
            </a:r>
          </a:p>
          <a:p>
            <a:pPr marL="0" indent="0">
              <a:buNone/>
            </a:pPr>
            <a:r>
              <a:rPr lang="en-GB" sz="1400" dirty="0" smtClean="0"/>
              <a:t>	10.2.10.1</a:t>
            </a:r>
            <a:r>
              <a:rPr lang="en-GB" sz="1400" dirty="0"/>
              <a:t>	If the request is approved by the Range Master, he must state, in advance of the competitor attempting the course of fire, the extent of the special penalty, ranging from 1% to 20% of the competitor's points “as shot”, to be deducted.</a:t>
            </a:r>
            <a:endParaRPr lang="en-US" sz="1400" dirty="0"/>
          </a:p>
          <a:p>
            <a:pPr marL="0" indent="0">
              <a:buNone/>
            </a:pPr>
            <a:r>
              <a:rPr lang="en-GB" sz="1400" dirty="0" smtClean="0"/>
              <a:t>	10.2.10.2</a:t>
            </a:r>
            <a:r>
              <a:rPr lang="en-GB" sz="1400" dirty="0"/>
              <a:t>	Alternatively, the Range Master may waive application of any penalties in respect of a competitor who, due to having a significant physical disability, is unable to comply with the stated course requirement.</a:t>
            </a:r>
            <a:endParaRPr lang="en-US" sz="1400" dirty="0"/>
          </a:p>
          <a:p>
            <a:pPr marL="0" indent="0">
              <a:buNone/>
            </a:pPr>
            <a:r>
              <a:rPr lang="en-GB" sz="1400" dirty="0" smtClean="0"/>
              <a:t>	10.2.10.3</a:t>
            </a:r>
            <a:r>
              <a:rPr lang="en-GB" sz="1400" dirty="0"/>
              <a:t>	If the request is denied by the Range Master, normal procedural penalties will apply.</a:t>
            </a:r>
            <a:endParaRPr lang="en-US" sz="1400" dirty="0"/>
          </a:p>
          <a:p>
            <a:endParaRPr lang="en-US" sz="1400" dirty="0"/>
          </a:p>
        </p:txBody>
      </p:sp>
    </p:spTree>
    <p:extLst>
      <p:ext uri="{BB962C8B-B14F-4D97-AF65-F5344CB8AC3E}">
        <p14:creationId xmlns:p14="http://schemas.microsoft.com/office/powerpoint/2010/main" val="308566326"/>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ru-RU" sz="3600" dirty="0" smtClean="0"/>
              <a:t>Стрельба поверх препятствия</a:t>
            </a:r>
            <a:endParaRPr lang="en-US" sz="3600" dirty="0"/>
          </a:p>
        </p:txBody>
      </p:sp>
      <p:sp>
        <p:nvSpPr>
          <p:cNvPr id="3" name="Content Placeholder 2"/>
          <p:cNvSpPr>
            <a:spLocks noGrp="1"/>
          </p:cNvSpPr>
          <p:nvPr>
            <p:ph idx="1"/>
          </p:nvPr>
        </p:nvSpPr>
        <p:spPr/>
        <p:txBody>
          <a:bodyPr>
            <a:normAutofit/>
          </a:bodyPr>
          <a:lstStyle/>
          <a:p>
            <a:r>
              <a:rPr lang="ru-RU" sz="2400" dirty="0" smtClean="0"/>
              <a:t>10</a:t>
            </a:r>
            <a:r>
              <a:rPr lang="en-US" sz="2400" dirty="0" smtClean="0"/>
              <a:t>.2.11 </a:t>
            </a:r>
            <a:r>
              <a:rPr lang="ru-RU" sz="2400" dirty="0" smtClean="0"/>
              <a:t>Стрелок который стреляет поверх барьера высотой как минимум 1</a:t>
            </a:r>
            <a:r>
              <a:rPr lang="en-US" sz="2400" dirty="0" smtClean="0"/>
              <a:t>.8 </a:t>
            </a:r>
            <a:r>
              <a:rPr lang="ru-RU" sz="2400" dirty="0" smtClean="0"/>
              <a:t>метра будет получать по 1 процедуре за каждый выстрел</a:t>
            </a:r>
            <a:r>
              <a:rPr lang="en-US" sz="2400" dirty="0" smtClean="0"/>
              <a:t>.</a:t>
            </a:r>
            <a:endParaRPr lang="ru-RU" sz="2400" dirty="0" smtClean="0"/>
          </a:p>
          <a:p>
            <a:endParaRPr lang="ru-RU" sz="2400" dirty="0"/>
          </a:p>
          <a:p>
            <a:r>
              <a:rPr lang="en-US" sz="2400" dirty="0" smtClean="0"/>
              <a:t>10.2.11</a:t>
            </a:r>
            <a:r>
              <a:rPr lang="en-US" sz="2400" dirty="0"/>
              <a:t>	A competitor who fires shots over a barrier constructed to a height of least 1.8 meters will incur 1 procedural penalty for each shot fired (also see Rule 2.2.3.1).</a:t>
            </a:r>
          </a:p>
          <a:p>
            <a:endParaRPr lang="en-US" sz="2400" dirty="0"/>
          </a:p>
        </p:txBody>
      </p:sp>
    </p:spTree>
    <p:extLst>
      <p:ext uri="{BB962C8B-B14F-4D97-AF65-F5344CB8AC3E}">
        <p14:creationId xmlns:p14="http://schemas.microsoft.com/office/powerpoint/2010/main" val="561370893"/>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ru-RU" sz="3600" dirty="0" smtClean="0"/>
              <a:t>Осмотр оборудования</a:t>
            </a:r>
            <a:endParaRPr lang="en-US" sz="3600" dirty="0"/>
          </a:p>
        </p:txBody>
      </p:sp>
      <p:sp>
        <p:nvSpPr>
          <p:cNvPr id="3" name="Content Placeholder 2"/>
          <p:cNvSpPr>
            <a:spLocks noGrp="1"/>
          </p:cNvSpPr>
          <p:nvPr>
            <p:ph idx="1"/>
          </p:nvPr>
        </p:nvSpPr>
        <p:spPr/>
        <p:txBody>
          <a:bodyPr>
            <a:normAutofit lnSpcReduction="10000"/>
          </a:bodyPr>
          <a:lstStyle/>
          <a:p>
            <a:r>
              <a:rPr lang="ru-RU" sz="1600" dirty="0" smtClean="0"/>
              <a:t>6</a:t>
            </a:r>
            <a:r>
              <a:rPr lang="en-US" sz="1600" dirty="0" smtClean="0"/>
              <a:t>.2.3 </a:t>
            </a:r>
            <a:r>
              <a:rPr lang="ru-RU" sz="1600" dirty="0" smtClean="0"/>
              <a:t> </a:t>
            </a:r>
            <a:r>
              <a:rPr lang="ru-RU" sz="1600" dirty="0"/>
              <a:t>Д</a:t>
            </a:r>
            <a:r>
              <a:rPr lang="ru-RU" sz="1600" dirty="0" smtClean="0"/>
              <a:t>о начала матча каждый участник должен указать свой дивизион</a:t>
            </a:r>
            <a:r>
              <a:rPr lang="en-US" sz="1600" dirty="0" smtClean="0"/>
              <a:t>, </a:t>
            </a:r>
            <a:r>
              <a:rPr lang="ru-RU" sz="1600" dirty="0" smtClean="0"/>
              <a:t>официальные лица матча должны проверить соответствие оборудования заявленному дивизиону ДО начала выполнения упражнений</a:t>
            </a:r>
            <a:r>
              <a:rPr lang="en-US" sz="1600" dirty="0" smtClean="0"/>
              <a:t>. </a:t>
            </a:r>
            <a:r>
              <a:rPr lang="ru-RU" sz="1600" dirty="0" smtClean="0"/>
              <a:t>Это сервис для проверки оборудования</a:t>
            </a:r>
            <a:r>
              <a:rPr lang="en-US" sz="1600" dirty="0" smtClean="0"/>
              <a:t>, </a:t>
            </a:r>
            <a:r>
              <a:rPr lang="ru-RU" sz="1600" dirty="0" smtClean="0"/>
              <a:t>однако правило </a:t>
            </a:r>
            <a:r>
              <a:rPr lang="en-US" sz="1600" dirty="0" smtClean="0"/>
              <a:t>6.2.5.1 </a:t>
            </a:r>
            <a:r>
              <a:rPr lang="ru-RU" sz="1600" dirty="0" smtClean="0"/>
              <a:t>остаётся всегда в силе</a:t>
            </a:r>
            <a:r>
              <a:rPr lang="en-US" sz="1600" dirty="0" smtClean="0"/>
              <a:t>.</a:t>
            </a:r>
            <a:r>
              <a:rPr lang="ru-RU" sz="1600" dirty="0" smtClean="0"/>
              <a:t>  </a:t>
            </a:r>
          </a:p>
          <a:p>
            <a:r>
              <a:rPr lang="en-US" sz="1600" dirty="0" smtClean="0"/>
              <a:t>6.2.3.1 </a:t>
            </a:r>
            <a:r>
              <a:rPr lang="ru-RU" sz="1600" dirty="0" smtClean="0"/>
              <a:t>Если стрелок не согласен с тем что ему говорят по поводу его оборудования то он обязан предоставить доказательства ДО начала выполнения упражнения</a:t>
            </a:r>
            <a:r>
              <a:rPr lang="en-US" sz="1600" dirty="0" smtClean="0"/>
              <a:t>. </a:t>
            </a:r>
            <a:r>
              <a:rPr lang="ru-RU" sz="1600" dirty="0" smtClean="0"/>
              <a:t>Иначе оригинальное решение остаётся в силе и после может быть обжаловано только через апелляцию</a:t>
            </a:r>
            <a:r>
              <a:rPr lang="en-US" sz="1600" dirty="0" smtClean="0"/>
              <a:t>.</a:t>
            </a:r>
          </a:p>
          <a:p>
            <a:pPr marL="0" indent="0">
              <a:buNone/>
            </a:pPr>
            <a:endParaRPr lang="ru-RU" sz="1600" dirty="0"/>
          </a:p>
          <a:p>
            <a:r>
              <a:rPr lang="en-US" sz="1600" dirty="0" smtClean="0"/>
              <a:t>6.2.3</a:t>
            </a:r>
            <a:r>
              <a:rPr lang="en-US" sz="1600" dirty="0"/>
              <a:t>	Prior to the commencement of a match, each competitor must declare one Division for score, and Match Officials should check competitor equipment compliance with the declared Division, prior to the competitor making an attempt at any of the courses of fire.  This is a service to assist competitors verify that their equipment, in the configuration as presented, is in compliance with their declared Division.  However, competitors always remain subject to the provisions of Rule 6.2.5.1.</a:t>
            </a:r>
          </a:p>
          <a:p>
            <a:r>
              <a:rPr lang="en-CA" sz="1600" dirty="0" smtClean="0"/>
              <a:t>6.2.3.1</a:t>
            </a:r>
            <a:r>
              <a:rPr lang="en-CA" sz="1600" dirty="0"/>
              <a:t>	If a competitor disagrees with an equipment compliance ruling, the onus is upon him, prior to him attempting any courses of fire, to provide evidence acceptable to the </a:t>
            </a:r>
            <a:r>
              <a:rPr lang="en-CA" sz="1600" dirty="0" smtClean="0"/>
              <a:t>examiner </a:t>
            </a:r>
            <a:r>
              <a:rPr lang="en-CA" sz="1600" dirty="0"/>
              <a:t>in support of his claim. In the absence or rejection of such evidence, the original decision will stand, subject only to appeal to the Range Master, whose decision is final.</a:t>
            </a:r>
            <a:endParaRPr lang="en-US" sz="1600" dirty="0"/>
          </a:p>
          <a:p>
            <a:endParaRPr lang="en-US" sz="1600" dirty="0"/>
          </a:p>
        </p:txBody>
      </p:sp>
    </p:spTree>
    <p:extLst>
      <p:ext uri="{BB962C8B-B14F-4D97-AF65-F5344CB8AC3E}">
        <p14:creationId xmlns:p14="http://schemas.microsoft.com/office/powerpoint/2010/main" val="2651676838"/>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ru-RU" sz="3600" dirty="0" smtClean="0"/>
              <a:t>Перевод в </a:t>
            </a:r>
            <a:r>
              <a:rPr lang="en-US" sz="3600" dirty="0" smtClean="0"/>
              <a:t>Open Division</a:t>
            </a:r>
            <a:endParaRPr lang="en-US" sz="3600" dirty="0"/>
          </a:p>
        </p:txBody>
      </p:sp>
      <p:sp>
        <p:nvSpPr>
          <p:cNvPr id="3" name="Content Placeholder 2"/>
          <p:cNvSpPr>
            <a:spLocks noGrp="1"/>
          </p:cNvSpPr>
          <p:nvPr>
            <p:ph idx="1"/>
          </p:nvPr>
        </p:nvSpPr>
        <p:spPr/>
        <p:txBody>
          <a:bodyPr>
            <a:normAutofit lnSpcReduction="10000"/>
          </a:bodyPr>
          <a:lstStyle/>
          <a:p>
            <a:r>
              <a:rPr lang="ru-RU" sz="2400" dirty="0" smtClean="0"/>
              <a:t>6</a:t>
            </a:r>
            <a:r>
              <a:rPr lang="en-US" sz="2400" dirty="0" smtClean="0"/>
              <a:t>.2.5.3 </a:t>
            </a:r>
            <a:r>
              <a:rPr lang="ru-RU" sz="2400" dirty="0" smtClean="0"/>
              <a:t>Если стрелка перевели в </a:t>
            </a:r>
            <a:r>
              <a:rPr lang="en-US" sz="2400" dirty="0" smtClean="0"/>
              <a:t>Open</a:t>
            </a:r>
            <a:r>
              <a:rPr lang="ru-RU" sz="2400" dirty="0" smtClean="0"/>
              <a:t> </a:t>
            </a:r>
            <a:r>
              <a:rPr lang="en-US" sz="2400" dirty="0" smtClean="0"/>
              <a:t>Division </a:t>
            </a:r>
            <a:r>
              <a:rPr lang="ru-RU" sz="2400" dirty="0" smtClean="0"/>
              <a:t>то менять свой пистолет или </a:t>
            </a:r>
            <a:r>
              <a:rPr lang="en-US" sz="2400" dirty="0" smtClean="0"/>
              <a:t>“</a:t>
            </a:r>
            <a:r>
              <a:rPr lang="ru-RU" sz="2400" dirty="0" smtClean="0"/>
              <a:t>обвешивать</a:t>
            </a:r>
            <a:r>
              <a:rPr lang="en-US" sz="2400" dirty="0" smtClean="0"/>
              <a:t>”</a:t>
            </a:r>
            <a:r>
              <a:rPr lang="ru-RU" sz="2400" dirty="0" smtClean="0"/>
              <a:t> его он не может</a:t>
            </a:r>
            <a:r>
              <a:rPr lang="en-US" sz="2400" dirty="0" smtClean="0"/>
              <a:t>.</a:t>
            </a:r>
          </a:p>
          <a:p>
            <a:pPr marL="0" indent="0">
              <a:buNone/>
            </a:pPr>
            <a:r>
              <a:rPr lang="ru-RU" sz="2400" dirty="0" smtClean="0"/>
              <a:t>     Однако если его патроны имеют </a:t>
            </a:r>
            <a:r>
              <a:rPr lang="en-US" sz="2400" dirty="0" smtClean="0"/>
              <a:t>Major </a:t>
            </a:r>
            <a:r>
              <a:rPr lang="ru-RU" sz="2400" dirty="0" smtClean="0"/>
              <a:t>фактор то его </a:t>
            </a:r>
            <a:r>
              <a:rPr lang="en-US" sz="2400" dirty="0"/>
              <a:t> </a:t>
            </a:r>
            <a:r>
              <a:rPr lang="en-US" sz="2400" dirty="0" smtClean="0"/>
              <a:t>      	</a:t>
            </a:r>
            <a:r>
              <a:rPr lang="ru-RU" sz="2400" dirty="0" smtClean="0"/>
              <a:t>пересчитают соответственно</a:t>
            </a:r>
            <a:r>
              <a:rPr lang="en-US" sz="2400" dirty="0" smtClean="0"/>
              <a:t>. </a:t>
            </a:r>
            <a:endParaRPr lang="ru-RU" sz="2400" dirty="0" smtClean="0"/>
          </a:p>
          <a:p>
            <a:endParaRPr lang="ru-RU" sz="2400" dirty="0"/>
          </a:p>
          <a:p>
            <a:r>
              <a:rPr lang="en-GB" sz="2400" dirty="0" smtClean="0"/>
              <a:t>6.2.5.3</a:t>
            </a:r>
            <a:r>
              <a:rPr lang="en-GB" sz="2400" dirty="0"/>
              <a:t>	A competitor reclassified to Open Division under Rule 6.2.5.1 will thereafter be subject only to the provisions of Appendix D1 but is required to continue using the same firearm and sights, unless Rule 5.1.7 applies.  If the competitor’s ammunition satisfies the requirements for Open Major power factor, his scores for the entire match will be adjusted accordingly.</a:t>
            </a:r>
            <a:endParaRPr lang="en-US" sz="2400" dirty="0"/>
          </a:p>
          <a:p>
            <a:endParaRPr lang="en-US" dirty="0"/>
          </a:p>
        </p:txBody>
      </p:sp>
    </p:spTree>
    <p:extLst>
      <p:ext uri="{BB962C8B-B14F-4D97-AF65-F5344CB8AC3E}">
        <p14:creationId xmlns:p14="http://schemas.microsoft.com/office/powerpoint/2010/main" val="1088158060"/>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483824"/>
          </a:xfrm>
        </p:spPr>
        <p:txBody>
          <a:bodyPr>
            <a:noAutofit/>
          </a:bodyPr>
          <a:lstStyle/>
          <a:p>
            <a:r>
              <a:rPr lang="ru-RU" sz="3600" dirty="0" smtClean="0"/>
              <a:t>Возможная дисквалификация за вмешательство при выполнении упражнения</a:t>
            </a:r>
            <a:endParaRPr lang="en-US" sz="3600" dirty="0"/>
          </a:p>
        </p:txBody>
      </p:sp>
      <p:sp>
        <p:nvSpPr>
          <p:cNvPr id="3" name="Content Placeholder 2"/>
          <p:cNvSpPr>
            <a:spLocks noGrp="1"/>
          </p:cNvSpPr>
          <p:nvPr>
            <p:ph idx="1"/>
          </p:nvPr>
        </p:nvSpPr>
        <p:spPr>
          <a:xfrm>
            <a:off x="457200" y="1914769"/>
            <a:ext cx="8229600" cy="4211394"/>
          </a:xfrm>
        </p:spPr>
        <p:txBody>
          <a:bodyPr>
            <a:normAutofit fontScale="92500" lnSpcReduction="10000"/>
          </a:bodyPr>
          <a:lstStyle/>
          <a:p>
            <a:r>
              <a:rPr lang="ru-RU" sz="2400" dirty="0" smtClean="0"/>
              <a:t>8</a:t>
            </a:r>
            <a:r>
              <a:rPr lang="en-US" sz="2400" dirty="0" smtClean="0"/>
              <a:t>.6.2.1  </a:t>
            </a:r>
            <a:r>
              <a:rPr lang="ru-RU" sz="2400" dirty="0" smtClean="0"/>
              <a:t>Любой человек вербально или как то ещё мешающий участнику выполнять упражнение может попасть под правила секции 10</a:t>
            </a:r>
            <a:r>
              <a:rPr lang="en-US" sz="2400" dirty="0" smtClean="0"/>
              <a:t>.6. </a:t>
            </a:r>
            <a:r>
              <a:rPr lang="ru-RU" sz="2400" dirty="0" smtClean="0"/>
              <a:t>Если </a:t>
            </a:r>
            <a:r>
              <a:rPr lang="en-US" sz="2400" dirty="0" smtClean="0"/>
              <a:t>Range Officer </a:t>
            </a:r>
            <a:r>
              <a:rPr lang="ru-RU" sz="2400" dirty="0" smtClean="0"/>
              <a:t>верит что вмешательство сильно помешало стрелку</a:t>
            </a:r>
            <a:r>
              <a:rPr lang="en-US" sz="2400" dirty="0" smtClean="0"/>
              <a:t>, </a:t>
            </a:r>
            <a:r>
              <a:rPr lang="ru-RU" sz="2400" dirty="0" smtClean="0"/>
              <a:t>он обязан рассказать </a:t>
            </a:r>
            <a:r>
              <a:rPr lang="en-US" sz="2400" dirty="0" smtClean="0"/>
              <a:t>Range Master-</a:t>
            </a:r>
            <a:r>
              <a:rPr lang="ru-RU" sz="2400" dirty="0" smtClean="0"/>
              <a:t>у о инциденте</a:t>
            </a:r>
            <a:r>
              <a:rPr lang="en-US" sz="2400" dirty="0" smtClean="0"/>
              <a:t>, </a:t>
            </a:r>
            <a:r>
              <a:rPr lang="ru-RU" sz="2400" dirty="0" smtClean="0"/>
              <a:t>который может назначить </a:t>
            </a:r>
            <a:r>
              <a:rPr lang="ru-RU" sz="2400" dirty="0" err="1" smtClean="0"/>
              <a:t>перестрел</a:t>
            </a:r>
            <a:r>
              <a:rPr lang="en-US" sz="2400" dirty="0" smtClean="0"/>
              <a:t>.</a:t>
            </a:r>
          </a:p>
          <a:p>
            <a:endParaRPr lang="ru-RU" sz="2400" dirty="0" smtClean="0"/>
          </a:p>
          <a:p>
            <a:r>
              <a:rPr lang="en-US" sz="2400" dirty="0" smtClean="0"/>
              <a:t>8.6.2.1</a:t>
            </a:r>
            <a:r>
              <a:rPr lang="en-US" sz="2400" dirty="0"/>
              <a:t>	Any person verbally or otherwise interfering with a competitor during his attempt at a course of fire may be subject to Section 10.6.  If the </a:t>
            </a:r>
            <a:r>
              <a:rPr lang="en-US" sz="2400" dirty="0" smtClean="0"/>
              <a:t>Range </a:t>
            </a:r>
            <a:r>
              <a:rPr lang="en-US" sz="2400" dirty="0"/>
              <a:t>Officer believes that the interference significantly affected the competitor, he must report the incident to the Range Master, who may, at his discretion, offer the affected competitor a reshoot.</a:t>
            </a:r>
          </a:p>
          <a:p>
            <a:endParaRPr lang="en-US" dirty="0"/>
          </a:p>
        </p:txBody>
      </p:sp>
    </p:spTree>
    <p:extLst>
      <p:ext uri="{BB962C8B-B14F-4D97-AF65-F5344CB8AC3E}">
        <p14:creationId xmlns:p14="http://schemas.microsoft.com/office/powerpoint/2010/main" val="491941504"/>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ru-RU" sz="3600" dirty="0" smtClean="0"/>
              <a:t>Запрет трогать зачётный лист</a:t>
            </a:r>
            <a:endParaRPr lang="en-US" sz="3600" dirty="0"/>
          </a:p>
        </p:txBody>
      </p:sp>
      <p:sp>
        <p:nvSpPr>
          <p:cNvPr id="3" name="Content Placeholder 2"/>
          <p:cNvSpPr>
            <a:spLocks noGrp="1"/>
          </p:cNvSpPr>
          <p:nvPr>
            <p:ph idx="1"/>
          </p:nvPr>
        </p:nvSpPr>
        <p:spPr/>
        <p:txBody>
          <a:bodyPr>
            <a:normAutofit/>
          </a:bodyPr>
          <a:lstStyle/>
          <a:p>
            <a:r>
              <a:rPr lang="en-US" sz="2000" dirty="0" smtClean="0"/>
              <a:t>9.7.8 </a:t>
            </a:r>
            <a:r>
              <a:rPr lang="ru-RU" sz="2000" dirty="0" smtClean="0"/>
              <a:t>Ни один человек</a:t>
            </a:r>
            <a:r>
              <a:rPr lang="en-US" sz="2000" dirty="0" smtClean="0"/>
              <a:t>, </a:t>
            </a:r>
            <a:r>
              <a:rPr lang="ru-RU" sz="2000" dirty="0" smtClean="0"/>
              <a:t>кроме авторизированного лица матча не может трогать или переносить зачётные листы</a:t>
            </a:r>
            <a:r>
              <a:rPr lang="en-US" sz="2000" dirty="0" smtClean="0"/>
              <a:t>, </a:t>
            </a:r>
            <a:r>
              <a:rPr lang="ru-RU" sz="2000" dirty="0" smtClean="0"/>
              <a:t>ни на упражнении</a:t>
            </a:r>
            <a:r>
              <a:rPr lang="en-US" sz="2000" dirty="0" smtClean="0"/>
              <a:t>, </a:t>
            </a:r>
            <a:r>
              <a:rPr lang="ru-RU" sz="2000" dirty="0" smtClean="0"/>
              <a:t>ни ещё где-то</a:t>
            </a:r>
            <a:r>
              <a:rPr lang="en-US" sz="2000" dirty="0" smtClean="0"/>
              <a:t>, </a:t>
            </a:r>
            <a:r>
              <a:rPr lang="ru-RU" sz="2000" dirty="0" smtClean="0"/>
              <a:t>после того как участник и </a:t>
            </a:r>
            <a:r>
              <a:rPr lang="en-US" sz="2000" dirty="0" smtClean="0"/>
              <a:t>Range Officer </a:t>
            </a:r>
            <a:r>
              <a:rPr lang="ru-RU" sz="2000" dirty="0" smtClean="0"/>
              <a:t>подписали этот лист</a:t>
            </a:r>
            <a:r>
              <a:rPr lang="en-US" sz="2000" dirty="0" smtClean="0"/>
              <a:t>.</a:t>
            </a:r>
            <a:r>
              <a:rPr lang="ru-RU" sz="2000" dirty="0" smtClean="0"/>
              <a:t> За первое нарушение - предупреждение</a:t>
            </a:r>
            <a:r>
              <a:rPr lang="en-US" sz="2000" dirty="0" smtClean="0"/>
              <a:t>, </a:t>
            </a:r>
            <a:r>
              <a:rPr lang="ru-RU" sz="2000" dirty="0" smtClean="0"/>
              <a:t>за последующие на данном матче возможно применение секции правил 1</a:t>
            </a:r>
            <a:r>
              <a:rPr lang="en-US" sz="2000" dirty="0" smtClean="0"/>
              <a:t>0.</a:t>
            </a:r>
            <a:r>
              <a:rPr lang="ru-RU" sz="2000" dirty="0" smtClean="0"/>
              <a:t>6</a:t>
            </a:r>
          </a:p>
          <a:p>
            <a:pPr marL="0" indent="0">
              <a:buNone/>
            </a:pPr>
            <a:endParaRPr lang="en-US" sz="2000" dirty="0" smtClean="0"/>
          </a:p>
          <a:p>
            <a:r>
              <a:rPr lang="en-US" sz="2000" dirty="0" smtClean="0"/>
              <a:t>9.7.8</a:t>
            </a:r>
            <a:r>
              <a:rPr lang="en-US" sz="2000" dirty="0"/>
              <a:t>	No person, other than an authorized Match Official, is permitted to handle an original score sheet retained on a stage, or at any other place, after it has been signed by a competitor and </a:t>
            </a:r>
            <a:r>
              <a:rPr lang="en-US" sz="2000" dirty="0" smtClean="0"/>
              <a:t>a </a:t>
            </a:r>
            <a:r>
              <a:rPr lang="en-US" sz="2000" dirty="0"/>
              <a:t>Range Officer, without the prior approval of the </a:t>
            </a:r>
            <a:r>
              <a:rPr lang="en-US" sz="2000" dirty="0" smtClean="0"/>
              <a:t>Range </a:t>
            </a:r>
            <a:r>
              <a:rPr lang="en-US" sz="2000" dirty="0"/>
              <a:t>Officer or personnel directly involved with Stats.  Violations will incur a warning for the first offense, but may be subject to Section 10.6 for subsequent occurrences in the same match.</a:t>
            </a:r>
          </a:p>
          <a:p>
            <a:endParaRPr lang="en-US" dirty="0"/>
          </a:p>
        </p:txBody>
      </p:sp>
    </p:spTree>
    <p:extLst>
      <p:ext uri="{BB962C8B-B14F-4D97-AF65-F5344CB8AC3E}">
        <p14:creationId xmlns:p14="http://schemas.microsoft.com/office/powerpoint/2010/main" val="927219995"/>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26439"/>
          </a:xfrm>
        </p:spPr>
        <p:txBody>
          <a:bodyPr>
            <a:normAutofit fontScale="90000"/>
          </a:bodyPr>
          <a:lstStyle/>
          <a:p>
            <a:r>
              <a:rPr lang="ru-RU" sz="3600" dirty="0" smtClean="0"/>
              <a:t>Основные изменения</a:t>
            </a:r>
            <a:endParaRPr lang="en-US" sz="3600" dirty="0"/>
          </a:p>
        </p:txBody>
      </p:sp>
      <p:sp>
        <p:nvSpPr>
          <p:cNvPr id="3" name="Content Placeholder 2"/>
          <p:cNvSpPr>
            <a:spLocks noGrp="1"/>
          </p:cNvSpPr>
          <p:nvPr>
            <p:ph idx="1"/>
          </p:nvPr>
        </p:nvSpPr>
        <p:spPr>
          <a:xfrm>
            <a:off x="254000" y="801078"/>
            <a:ext cx="8616462" cy="5325086"/>
          </a:xfrm>
        </p:spPr>
        <p:txBody>
          <a:bodyPr>
            <a:noAutofit/>
          </a:bodyPr>
          <a:lstStyle/>
          <a:p>
            <a:r>
              <a:rPr lang="en-US" sz="1800" dirty="0" smtClean="0"/>
              <a:t>Virginia – </a:t>
            </a:r>
            <a:r>
              <a:rPr lang="ru-RU" sz="1800" dirty="0" smtClean="0"/>
              <a:t>тип подсчёта убран</a:t>
            </a:r>
            <a:r>
              <a:rPr lang="en-US" sz="1800" dirty="0" smtClean="0"/>
              <a:t>.</a:t>
            </a:r>
            <a:endParaRPr lang="ru-RU" sz="1800" dirty="0" smtClean="0"/>
          </a:p>
          <a:p>
            <a:r>
              <a:rPr lang="en-US" sz="1800" dirty="0" smtClean="0"/>
              <a:t>Fixed-time – </a:t>
            </a:r>
            <a:r>
              <a:rPr lang="ru-RU" sz="1800" dirty="0" smtClean="0"/>
              <a:t>тип подсчёта убран</a:t>
            </a:r>
            <a:r>
              <a:rPr lang="en-US" sz="1800" dirty="0" smtClean="0"/>
              <a:t>.</a:t>
            </a:r>
          </a:p>
          <a:p>
            <a:r>
              <a:rPr lang="en-US" sz="1800" dirty="0" smtClean="0"/>
              <a:t>Strings </a:t>
            </a:r>
            <a:r>
              <a:rPr lang="ru-RU" sz="1800" dirty="0" smtClean="0"/>
              <a:t>и </a:t>
            </a:r>
            <a:r>
              <a:rPr lang="en-US" sz="1800" dirty="0" smtClean="0"/>
              <a:t>Standard Exercises – </a:t>
            </a:r>
            <a:r>
              <a:rPr lang="ru-RU" sz="1800" dirty="0" smtClean="0"/>
              <a:t>также убраны</a:t>
            </a:r>
            <a:r>
              <a:rPr lang="en-US" sz="1800" dirty="0" smtClean="0"/>
              <a:t>.</a:t>
            </a:r>
          </a:p>
          <a:p>
            <a:r>
              <a:rPr lang="en-US" sz="1800" dirty="0" smtClean="0"/>
              <a:t>Unloading Zone – </a:t>
            </a:r>
            <a:r>
              <a:rPr lang="ru-RU" sz="1800" dirty="0" smtClean="0"/>
              <a:t>убраны</a:t>
            </a:r>
            <a:r>
              <a:rPr lang="en-US" sz="1800" dirty="0" smtClean="0"/>
              <a:t>, </a:t>
            </a:r>
            <a:r>
              <a:rPr lang="ru-RU" sz="1800" dirty="0" smtClean="0"/>
              <a:t>участники должны найти </a:t>
            </a:r>
            <a:r>
              <a:rPr lang="en-US" sz="1800" dirty="0" smtClean="0"/>
              <a:t>RO </a:t>
            </a:r>
            <a:r>
              <a:rPr lang="ru-RU" sz="1800" dirty="0" smtClean="0"/>
              <a:t>и попросить его разрядить</a:t>
            </a:r>
            <a:r>
              <a:rPr lang="en-US" sz="1800" dirty="0" smtClean="0"/>
              <a:t>.</a:t>
            </a:r>
          </a:p>
          <a:p>
            <a:endParaRPr lang="ru-RU" sz="1800" dirty="0" smtClean="0"/>
          </a:p>
          <a:p>
            <a:r>
              <a:rPr lang="en-US" sz="1800" dirty="0" smtClean="0"/>
              <a:t>Single Action revolver – </a:t>
            </a:r>
            <a:r>
              <a:rPr lang="ru-RU" sz="1800" dirty="0" smtClean="0"/>
              <a:t>запрещены</a:t>
            </a:r>
            <a:r>
              <a:rPr lang="en-US" sz="1800" dirty="0" smtClean="0"/>
              <a:t>.</a:t>
            </a:r>
            <a:endParaRPr lang="en-US" sz="1800" dirty="0"/>
          </a:p>
          <a:p>
            <a:r>
              <a:rPr lang="en-US" sz="1800" dirty="0" smtClean="0"/>
              <a:t>Modified Division - </a:t>
            </a:r>
            <a:r>
              <a:rPr lang="ru-RU" sz="1800" dirty="0" smtClean="0"/>
              <a:t>убран</a:t>
            </a:r>
            <a:endParaRPr lang="en-US" sz="1800" dirty="0" smtClean="0"/>
          </a:p>
          <a:p>
            <a:r>
              <a:rPr lang="ru-RU" sz="1800" dirty="0" smtClean="0"/>
              <a:t>С</a:t>
            </a:r>
            <a:r>
              <a:rPr lang="en-US" sz="1800" dirty="0" err="1" smtClean="0"/>
              <a:t>lassic</a:t>
            </a:r>
            <a:r>
              <a:rPr lang="en-US" sz="1800" dirty="0" smtClean="0"/>
              <a:t> Division</a:t>
            </a:r>
            <a:r>
              <a:rPr lang="ru-RU" sz="1800" dirty="0" smtClean="0"/>
              <a:t> –</a:t>
            </a:r>
            <a:r>
              <a:rPr lang="en-US" sz="1800" dirty="0" smtClean="0"/>
              <a:t> </a:t>
            </a:r>
            <a:r>
              <a:rPr lang="ru-RU" sz="1800" dirty="0" smtClean="0"/>
              <a:t>добавлен</a:t>
            </a:r>
            <a:r>
              <a:rPr lang="en-US" sz="1800" dirty="0" smtClean="0"/>
              <a:t>, </a:t>
            </a:r>
            <a:r>
              <a:rPr lang="ru-RU" sz="1800" dirty="0" smtClean="0"/>
              <a:t>раньше </a:t>
            </a:r>
            <a:r>
              <a:rPr lang="en-US" sz="1800" dirty="0" smtClean="0"/>
              <a:t>Single Stack, </a:t>
            </a:r>
            <a:r>
              <a:rPr lang="ru-RU" sz="1800" dirty="0" smtClean="0"/>
              <a:t>не больше 8ми патронов на старте для </a:t>
            </a:r>
            <a:r>
              <a:rPr lang="en-US" sz="1800" dirty="0" smtClean="0"/>
              <a:t>Mayor </a:t>
            </a:r>
            <a:r>
              <a:rPr lang="ru-RU" sz="1800" dirty="0" smtClean="0"/>
              <a:t>и не больше 10ти патронов на старте для </a:t>
            </a:r>
            <a:r>
              <a:rPr lang="en-US" sz="1800" dirty="0" smtClean="0"/>
              <a:t>Minor-a, </a:t>
            </a:r>
            <a:r>
              <a:rPr lang="ru-RU" sz="1800" dirty="0" smtClean="0"/>
              <a:t>должен лезть в коробку 22</a:t>
            </a:r>
            <a:r>
              <a:rPr lang="en-US" sz="1800" dirty="0" smtClean="0"/>
              <a:t>5x150x45mm</a:t>
            </a:r>
          </a:p>
          <a:p>
            <a:r>
              <a:rPr lang="en-US" sz="1800" dirty="0" smtClean="0"/>
              <a:t>Standard Division – </a:t>
            </a:r>
            <a:r>
              <a:rPr lang="ru-RU" sz="1800" dirty="0" smtClean="0"/>
              <a:t>теперь при замере в коробке </a:t>
            </a:r>
            <a:r>
              <a:rPr lang="en-US" sz="1800" dirty="0" smtClean="0"/>
              <a:t>225x150 </a:t>
            </a:r>
            <a:r>
              <a:rPr lang="ru-RU" sz="1800" dirty="0" smtClean="0"/>
              <a:t>оружие должно влезать когда затвором расположено вдоль длинной стороны бокса</a:t>
            </a:r>
            <a:r>
              <a:rPr lang="en-US" sz="1800" dirty="0" smtClean="0"/>
              <a:t>.</a:t>
            </a:r>
          </a:p>
          <a:p>
            <a:endParaRPr lang="en-US" sz="1800" dirty="0" smtClean="0"/>
          </a:p>
          <a:p>
            <a:r>
              <a:rPr lang="ru-RU" sz="1800" dirty="0" smtClean="0"/>
              <a:t>Короткое упражнение – не больше 12 выстрелов</a:t>
            </a:r>
            <a:r>
              <a:rPr lang="en-US" sz="1800" dirty="0"/>
              <a:t>.</a:t>
            </a:r>
            <a:endParaRPr lang="ru-RU" sz="1800" dirty="0" smtClean="0"/>
          </a:p>
          <a:p>
            <a:r>
              <a:rPr lang="ru-RU" sz="1800" dirty="0" smtClean="0"/>
              <a:t>Среднее упражнение – не больше 24 выстрелов</a:t>
            </a:r>
            <a:r>
              <a:rPr lang="en-US" sz="1800" dirty="0" smtClean="0"/>
              <a:t>.</a:t>
            </a:r>
            <a:endParaRPr lang="ru-RU" sz="1800" dirty="0" smtClean="0"/>
          </a:p>
          <a:p>
            <a:r>
              <a:rPr lang="ru-RU" sz="1800" dirty="0" smtClean="0"/>
              <a:t>Хронограф на </a:t>
            </a:r>
            <a:r>
              <a:rPr lang="en-US" sz="1800" dirty="0" smtClean="0"/>
              <a:t>L</a:t>
            </a:r>
            <a:r>
              <a:rPr lang="ru-RU" sz="1800" dirty="0" smtClean="0"/>
              <a:t>3 – не обязателен</a:t>
            </a:r>
            <a:endParaRPr lang="en-US" sz="1800" dirty="0" smtClean="0"/>
          </a:p>
          <a:p>
            <a:r>
              <a:rPr lang="ru-RU" sz="1800" dirty="0" smtClean="0"/>
              <a:t>Минимальное рекомендованное количество упражнений</a:t>
            </a:r>
            <a:r>
              <a:rPr lang="en-US" sz="1800" dirty="0" smtClean="0"/>
              <a:t>: Level 1 = 3, Level 2 = 6, Level 3 = 12</a:t>
            </a:r>
            <a:endParaRPr lang="en-US" sz="1800" dirty="0"/>
          </a:p>
        </p:txBody>
      </p:sp>
    </p:spTree>
    <p:extLst>
      <p:ext uri="{BB962C8B-B14F-4D97-AF65-F5344CB8AC3E}">
        <p14:creationId xmlns:p14="http://schemas.microsoft.com/office/powerpoint/2010/main" val="4269925516"/>
      </p:ext>
    </p:extLst>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ru-RU" sz="3600" dirty="0" smtClean="0"/>
              <a:t>При нехватке Супер Сеньоров участник перемещается в категорию Сеньоров</a:t>
            </a:r>
            <a:endParaRPr lang="en-US" sz="3600" dirty="0"/>
          </a:p>
        </p:txBody>
      </p:sp>
      <p:sp>
        <p:nvSpPr>
          <p:cNvPr id="3" name="Content Placeholder 2"/>
          <p:cNvSpPr>
            <a:spLocks noGrp="1"/>
          </p:cNvSpPr>
          <p:nvPr>
            <p:ph idx="1"/>
          </p:nvPr>
        </p:nvSpPr>
        <p:spPr/>
        <p:txBody>
          <a:bodyPr>
            <a:normAutofit/>
          </a:bodyPr>
          <a:lstStyle/>
          <a:p>
            <a:r>
              <a:rPr lang="en-US" sz="2400" dirty="0" smtClean="0"/>
              <a:t>App A2. </a:t>
            </a:r>
            <a:r>
              <a:rPr lang="ru-RU" sz="2400" dirty="0" smtClean="0"/>
              <a:t>В случае недостатка участников для создания </a:t>
            </a:r>
            <a:r>
              <a:rPr lang="en-US" sz="2400" dirty="0" smtClean="0"/>
              <a:t>Super Senior </a:t>
            </a:r>
            <a:r>
              <a:rPr lang="ru-RU" sz="2400" dirty="0" smtClean="0"/>
              <a:t>категории</a:t>
            </a:r>
            <a:r>
              <a:rPr lang="en-US" sz="2400" dirty="0" smtClean="0"/>
              <a:t>, </a:t>
            </a:r>
            <a:r>
              <a:rPr lang="ru-RU" sz="2400" dirty="0" smtClean="0"/>
              <a:t>все участники в ней зарегистрированные перемещаются в категорию </a:t>
            </a:r>
            <a:r>
              <a:rPr lang="en-US" sz="2400" dirty="0" smtClean="0"/>
              <a:t>Senior</a:t>
            </a:r>
            <a:endParaRPr lang="ru-RU" sz="2400" dirty="0" smtClean="0"/>
          </a:p>
          <a:p>
            <a:endParaRPr lang="ru-RU" sz="2400" dirty="0"/>
          </a:p>
          <a:p>
            <a:r>
              <a:rPr lang="en-US" sz="2400" dirty="0" smtClean="0"/>
              <a:t>App A2. If </a:t>
            </a:r>
            <a:r>
              <a:rPr lang="en-US" sz="2400" dirty="0"/>
              <a:t>there are insufficient competitors for Super Senior Category to be recognized, all competitors registered in this Category will automatically be transferred to Senior Category</a:t>
            </a:r>
            <a:r>
              <a:rPr lang="en-US" sz="2400" dirty="0" smtClean="0"/>
              <a:t>.</a:t>
            </a:r>
            <a:endParaRPr lang="en-US" sz="2400" dirty="0"/>
          </a:p>
        </p:txBody>
      </p:sp>
    </p:spTree>
    <p:extLst>
      <p:ext uri="{BB962C8B-B14F-4D97-AF65-F5344CB8AC3E}">
        <p14:creationId xmlns:p14="http://schemas.microsoft.com/office/powerpoint/2010/main" val="2776248336"/>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Division recognition.</a:t>
            </a:r>
            <a:endParaRPr lang="en-US" sz="3600" dirty="0"/>
          </a:p>
        </p:txBody>
      </p:sp>
      <p:sp>
        <p:nvSpPr>
          <p:cNvPr id="3" name="Content Placeholder 2"/>
          <p:cNvSpPr>
            <a:spLocks noGrp="1"/>
          </p:cNvSpPr>
          <p:nvPr>
            <p:ph idx="1"/>
          </p:nvPr>
        </p:nvSpPr>
        <p:spPr/>
        <p:txBody>
          <a:bodyPr>
            <a:normAutofit/>
          </a:bodyPr>
          <a:lstStyle/>
          <a:p>
            <a:r>
              <a:rPr lang="en-GB" sz="2000" dirty="0" smtClean="0"/>
              <a:t>App A2 : </a:t>
            </a:r>
            <a:r>
              <a:rPr lang="en-US" sz="2000" dirty="0" smtClean="0"/>
              <a:t>IPSC </a:t>
            </a:r>
            <a:r>
              <a:rPr lang="ru-RU" sz="2000" dirty="0" smtClean="0"/>
              <a:t>матчи будут награждать дивизионы и категории базируясь на количестве зарегистрированных стрелков которые реально участвовали в матче</a:t>
            </a:r>
            <a:r>
              <a:rPr lang="en-US" sz="2000" dirty="0" smtClean="0"/>
              <a:t>, </a:t>
            </a:r>
            <a:r>
              <a:rPr lang="ru-RU" sz="2000" dirty="0" smtClean="0"/>
              <a:t>включая тех кто был дисквалифицирован </a:t>
            </a:r>
            <a:r>
              <a:rPr lang="en-US" sz="2000" dirty="0" smtClean="0"/>
              <a:t>(</a:t>
            </a:r>
            <a:r>
              <a:rPr lang="ru-RU" sz="2000" dirty="0" smtClean="0"/>
              <a:t>Например в дивизионе на Левел 3 есть 10 участников и один или более дисквалифицирован</a:t>
            </a:r>
            <a:r>
              <a:rPr lang="en-US" sz="2000" dirty="0" smtClean="0"/>
              <a:t>, </a:t>
            </a:r>
            <a:r>
              <a:rPr lang="ru-RU" sz="2000" dirty="0" smtClean="0"/>
              <a:t>данный дивизион всё равно наградят</a:t>
            </a:r>
            <a:r>
              <a:rPr lang="en-US" sz="2000" dirty="0" smtClean="0"/>
              <a:t>.)</a:t>
            </a:r>
            <a:r>
              <a:rPr lang="ru-RU" sz="2000" dirty="0" smtClean="0"/>
              <a:t> </a:t>
            </a:r>
            <a:endParaRPr lang="en-GB" sz="2000" dirty="0" smtClean="0"/>
          </a:p>
          <a:p>
            <a:endParaRPr lang="en-GB" sz="2000" dirty="0"/>
          </a:p>
          <a:p>
            <a:r>
              <a:rPr lang="en-GB" sz="2000" dirty="0" smtClean="0"/>
              <a:t>App A2: Unless </a:t>
            </a:r>
            <a:r>
              <a:rPr lang="en-GB" sz="2000" dirty="0"/>
              <a:t>otherwise specified, IPSC sanctioned matches will recognize Divisions and Categories based on the number of registered competitors who actually compete in the match, including competitors disqualified during the match (e.g. if a Division at a Level III match has 10 competitors, but one or more are disqualified during the match, the Division will continue to be recognized), </a:t>
            </a:r>
            <a:endParaRPr lang="en-US" sz="2000" dirty="0"/>
          </a:p>
        </p:txBody>
      </p:sp>
    </p:spTree>
    <p:extLst>
      <p:ext uri="{BB962C8B-B14F-4D97-AF65-F5344CB8AC3E}">
        <p14:creationId xmlns:p14="http://schemas.microsoft.com/office/powerpoint/2010/main" val="1472366670"/>
      </p:ext>
    </p:extLst>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ru-RU" sz="3600" dirty="0" smtClean="0"/>
              <a:t>Возможное восстановление если упражнение снято с матча</a:t>
            </a:r>
            <a:endParaRPr lang="en-US" sz="3600" dirty="0"/>
          </a:p>
        </p:txBody>
      </p:sp>
      <p:sp>
        <p:nvSpPr>
          <p:cNvPr id="3" name="Content Placeholder 2"/>
          <p:cNvSpPr>
            <a:spLocks noGrp="1"/>
          </p:cNvSpPr>
          <p:nvPr>
            <p:ph idx="1"/>
          </p:nvPr>
        </p:nvSpPr>
        <p:spPr/>
        <p:txBody>
          <a:bodyPr/>
          <a:lstStyle/>
          <a:p>
            <a:r>
              <a:rPr lang="ru-RU" sz="2000" dirty="0" smtClean="0"/>
              <a:t>2</a:t>
            </a:r>
            <a:r>
              <a:rPr lang="en-US" sz="2000" dirty="0" smtClean="0"/>
              <a:t>.3.4.1 	</a:t>
            </a:r>
            <a:r>
              <a:rPr lang="ru-RU" sz="2000" dirty="0" smtClean="0"/>
              <a:t>Если участник дисквалифицирован с упражнения которое после было снято с матча</a:t>
            </a:r>
            <a:r>
              <a:rPr lang="en-US" sz="2000" dirty="0" smtClean="0"/>
              <a:t>, </a:t>
            </a:r>
            <a:r>
              <a:rPr lang="ru-RU" sz="2000" dirty="0" smtClean="0"/>
              <a:t>то подав апелляцию может быть восстановлен если </a:t>
            </a:r>
            <a:r>
              <a:rPr lang="en-US" sz="2000" dirty="0" smtClean="0"/>
              <a:t>RM </a:t>
            </a:r>
            <a:r>
              <a:rPr lang="ru-RU" sz="2000" dirty="0" smtClean="0"/>
              <a:t>или Арбитраж определяет что упражнение удалено</a:t>
            </a:r>
            <a:r>
              <a:rPr lang="en-US" sz="2000" dirty="0" smtClean="0"/>
              <a:t> c </a:t>
            </a:r>
            <a:r>
              <a:rPr lang="ru-RU" sz="2000" dirty="0" smtClean="0"/>
              <a:t>матча на основании похожих причин</a:t>
            </a:r>
            <a:r>
              <a:rPr lang="en-US" sz="2000" dirty="0" smtClean="0"/>
              <a:t>.</a:t>
            </a:r>
            <a:endParaRPr lang="ru-RU" sz="2000" dirty="0" smtClean="0"/>
          </a:p>
          <a:p>
            <a:endParaRPr lang="ru-RU" sz="2000" dirty="0" smtClean="0"/>
          </a:p>
          <a:p>
            <a:r>
              <a:rPr lang="en-GB" sz="2000" dirty="0" smtClean="0"/>
              <a:t>2.3.4.1</a:t>
            </a:r>
            <a:r>
              <a:rPr lang="en-GB" sz="2000" dirty="0"/>
              <a:t>	A competitor who incurred a disqualification in a stage which is subsequently deleted, may be entitled to reinstatement, if the highest level of appeal pursued by the competitor (i.e. the Range Master or the Arbitration Committee, as the case may be), deems that the disqualification was directly attributable to the reasons for the stage being deleted.</a:t>
            </a:r>
            <a:endParaRPr lang="en-US" sz="2000" dirty="0"/>
          </a:p>
          <a:p>
            <a:endParaRPr lang="en-US" dirty="0"/>
          </a:p>
        </p:txBody>
      </p:sp>
    </p:spTree>
    <p:extLst>
      <p:ext uri="{BB962C8B-B14F-4D97-AF65-F5344CB8AC3E}">
        <p14:creationId xmlns:p14="http://schemas.microsoft.com/office/powerpoint/2010/main" val="136758584"/>
      </p:ext>
    </p:extLst>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ru-RU" sz="3600" dirty="0" smtClean="0"/>
              <a:t>Принадлежность к команде</a:t>
            </a:r>
            <a:endParaRPr lang="en-US" sz="3600" dirty="0"/>
          </a:p>
        </p:txBody>
      </p:sp>
      <p:sp>
        <p:nvSpPr>
          <p:cNvPr id="3" name="Content Placeholder 2"/>
          <p:cNvSpPr>
            <a:spLocks noGrp="1"/>
          </p:cNvSpPr>
          <p:nvPr>
            <p:ph idx="1"/>
          </p:nvPr>
        </p:nvSpPr>
        <p:spPr/>
        <p:txBody>
          <a:bodyPr>
            <a:normAutofit/>
          </a:bodyPr>
          <a:lstStyle/>
          <a:p>
            <a:r>
              <a:rPr lang="ru-RU" sz="2000" dirty="0" smtClean="0"/>
              <a:t>6</a:t>
            </a:r>
            <a:r>
              <a:rPr lang="en-US" sz="2000" dirty="0" smtClean="0"/>
              <a:t>.4.2.1	</a:t>
            </a:r>
            <a:r>
              <a:rPr lang="ru-RU" sz="2000" dirty="0" smtClean="0"/>
              <a:t>Дивизион или/и Категория у стрелка определяет его возможность для участия в команде (стрелок стреляющий в индивидуальном зачёте в </a:t>
            </a:r>
            <a:r>
              <a:rPr lang="en-US" sz="2000" dirty="0" smtClean="0"/>
              <a:t>Production </a:t>
            </a:r>
            <a:r>
              <a:rPr lang="ru-RU" sz="2000" dirty="0" smtClean="0"/>
              <a:t>не может участвовать в </a:t>
            </a:r>
            <a:r>
              <a:rPr lang="en-US" sz="2000" dirty="0" smtClean="0"/>
              <a:t>Open Division </a:t>
            </a:r>
            <a:r>
              <a:rPr lang="ru-RU" sz="2000" dirty="0" smtClean="0"/>
              <a:t>команде)</a:t>
            </a:r>
            <a:r>
              <a:rPr lang="en-US" sz="2000" dirty="0" smtClean="0"/>
              <a:t>. </a:t>
            </a:r>
            <a:r>
              <a:rPr lang="ru-RU" sz="2000" dirty="0" smtClean="0"/>
              <a:t>Участница зарегистрированная как </a:t>
            </a:r>
            <a:r>
              <a:rPr lang="en-US" sz="2000" dirty="0" smtClean="0"/>
              <a:t>“Lady” </a:t>
            </a:r>
            <a:r>
              <a:rPr lang="ru-RU" sz="2000" dirty="0" smtClean="0"/>
              <a:t>не может участвовать в команде по возрасту и наоборот</a:t>
            </a:r>
            <a:r>
              <a:rPr lang="en-US" sz="2000" dirty="0" smtClean="0"/>
              <a:t>. </a:t>
            </a:r>
            <a:r>
              <a:rPr lang="ru-RU" sz="2000" dirty="0" smtClean="0"/>
              <a:t>Участник индивидуально зарегистрированный в Категории может быть членом </a:t>
            </a:r>
            <a:r>
              <a:rPr lang="en-US" sz="2000" dirty="0" smtClean="0"/>
              <a:t>“</a:t>
            </a:r>
            <a:r>
              <a:rPr lang="ru-RU" sz="2000" dirty="0" smtClean="0"/>
              <a:t>общей</a:t>
            </a:r>
            <a:r>
              <a:rPr lang="en-US" sz="2000" dirty="0" smtClean="0"/>
              <a:t>”</a:t>
            </a:r>
            <a:r>
              <a:rPr lang="ru-RU" sz="2000" dirty="0" smtClean="0"/>
              <a:t> команды в своём дивизионе</a:t>
            </a:r>
            <a:r>
              <a:rPr lang="en-US" sz="2000" dirty="0" smtClean="0"/>
              <a:t>.</a:t>
            </a:r>
          </a:p>
          <a:p>
            <a:endParaRPr lang="ru-RU" sz="2000" dirty="0" smtClean="0"/>
          </a:p>
          <a:p>
            <a:r>
              <a:rPr lang="en-US" sz="2000" dirty="0" smtClean="0"/>
              <a:t>6.4.2.1</a:t>
            </a:r>
            <a:r>
              <a:rPr lang="en-US" sz="2000" dirty="0"/>
              <a:t>	The individual Division and/or Category assigned to a competitor determines his eligibility in respect of teams (e.g. a competitor individually in Production Division cannot participate in an Open Division team).  A female individually registered as "Lady" cannot participate in a team based on age, or vice versa.  A competitor individually registered in a Category may be a member of an “overall” team in the same Division.</a:t>
            </a:r>
          </a:p>
          <a:p>
            <a:endParaRPr lang="en-US" sz="2000" dirty="0"/>
          </a:p>
        </p:txBody>
      </p:sp>
    </p:spTree>
    <p:extLst>
      <p:ext uri="{BB962C8B-B14F-4D97-AF65-F5344CB8AC3E}">
        <p14:creationId xmlns:p14="http://schemas.microsoft.com/office/powerpoint/2010/main" val="2638665977"/>
      </p:ext>
    </p:extLst>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ru-RU" sz="3600" dirty="0" smtClean="0"/>
              <a:t>Дополнительные платформы</a:t>
            </a:r>
            <a:endParaRPr lang="en-US" sz="3600" dirty="0"/>
          </a:p>
        </p:txBody>
      </p:sp>
      <p:sp>
        <p:nvSpPr>
          <p:cNvPr id="3" name="Content Placeholder 2"/>
          <p:cNvSpPr>
            <a:spLocks noGrp="1"/>
          </p:cNvSpPr>
          <p:nvPr>
            <p:ph idx="1"/>
          </p:nvPr>
        </p:nvSpPr>
        <p:spPr/>
        <p:txBody>
          <a:bodyPr>
            <a:normAutofit/>
          </a:bodyPr>
          <a:lstStyle/>
          <a:p>
            <a:r>
              <a:rPr lang="ru-RU" sz="2400" dirty="0" smtClean="0"/>
              <a:t>2</a:t>
            </a:r>
            <a:r>
              <a:rPr lang="en-US" sz="2400" dirty="0" smtClean="0"/>
              <a:t>.2.</a:t>
            </a:r>
            <a:r>
              <a:rPr lang="ru-RU" sz="2400" dirty="0" smtClean="0"/>
              <a:t>7	Окна и порты – должны располагаться на высоте доступной для большинства стрелков</a:t>
            </a:r>
            <a:r>
              <a:rPr lang="en-US" sz="2400" dirty="0" smtClean="0"/>
              <a:t>. </a:t>
            </a:r>
            <a:r>
              <a:rPr lang="ru-RU" sz="2400" dirty="0" smtClean="0"/>
              <a:t>Дополнительные платформы должны быть обеспечены</a:t>
            </a:r>
            <a:r>
              <a:rPr lang="en-US" sz="2400" dirty="0" smtClean="0"/>
              <a:t> </a:t>
            </a:r>
            <a:r>
              <a:rPr lang="ru-RU" sz="2400" dirty="0" smtClean="0"/>
              <a:t>по запросу</a:t>
            </a:r>
            <a:r>
              <a:rPr lang="en-US" sz="2400" dirty="0" smtClean="0"/>
              <a:t>, </a:t>
            </a:r>
            <a:r>
              <a:rPr lang="ru-RU" sz="2400" dirty="0" smtClean="0"/>
              <a:t>без каких либо наказаний</a:t>
            </a:r>
            <a:r>
              <a:rPr lang="en-US" sz="2400" dirty="0" smtClean="0"/>
              <a:t>.</a:t>
            </a:r>
          </a:p>
          <a:p>
            <a:endParaRPr lang="ru-RU" sz="2400" dirty="0" smtClean="0"/>
          </a:p>
          <a:p>
            <a:r>
              <a:rPr lang="en-US" sz="2400" dirty="0" smtClean="0"/>
              <a:t>2.2.7</a:t>
            </a:r>
            <a:r>
              <a:rPr lang="en-US" sz="2400" dirty="0"/>
              <a:t>	Windows and Ports – Must be placed at a height reachable by most competitors, with a sturdy platform being available for use by others, if requested, without penalty.</a:t>
            </a:r>
            <a:r>
              <a:rPr lang="en-US" sz="2400" dirty="0" smtClean="0">
                <a:effectLst/>
              </a:rPr>
              <a:t> </a:t>
            </a:r>
            <a:endParaRPr lang="en-US" sz="2400" dirty="0"/>
          </a:p>
        </p:txBody>
      </p:sp>
    </p:spTree>
    <p:extLst>
      <p:ext uri="{BB962C8B-B14F-4D97-AF65-F5344CB8AC3E}">
        <p14:creationId xmlns:p14="http://schemas.microsoft.com/office/powerpoint/2010/main" val="3742313295"/>
      </p:ext>
    </p:extLst>
  </p:cSld>
  <p:clrMapOvr>
    <a:masterClrMapping/>
  </p:clrMapOvr>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t>
            </a:r>
            <a:r>
              <a:rPr lang="ru-RU" dirty="0" smtClean="0"/>
              <a:t>Цвет </a:t>
            </a:r>
            <a:r>
              <a:rPr lang="ru-RU" dirty="0" err="1" smtClean="0"/>
              <a:t>ношутов</a:t>
            </a:r>
            <a:r>
              <a:rPr lang="ru-RU" dirty="0" smtClean="0"/>
              <a:t> должен быть одинаков на всём матче</a:t>
            </a:r>
            <a:endParaRPr lang="en-US" dirty="0"/>
          </a:p>
        </p:txBody>
      </p:sp>
      <p:sp>
        <p:nvSpPr>
          <p:cNvPr id="3" name="Content Placeholder 2"/>
          <p:cNvSpPr>
            <a:spLocks noGrp="1"/>
          </p:cNvSpPr>
          <p:nvPr>
            <p:ph idx="1"/>
          </p:nvPr>
        </p:nvSpPr>
        <p:spPr/>
        <p:txBody>
          <a:bodyPr>
            <a:normAutofit/>
          </a:bodyPr>
          <a:lstStyle/>
          <a:p>
            <a:r>
              <a:rPr lang="ru-RU" sz="2400" dirty="0" smtClean="0"/>
              <a:t>4</a:t>
            </a:r>
            <a:r>
              <a:rPr lang="en-US" sz="2400" dirty="0" smtClean="0"/>
              <a:t>.1.3 </a:t>
            </a:r>
            <a:r>
              <a:rPr lang="ru-RU" sz="2400" dirty="0" err="1" smtClean="0"/>
              <a:t>Ношут</a:t>
            </a:r>
            <a:r>
              <a:rPr lang="ru-RU" sz="2400" dirty="0" smtClean="0"/>
              <a:t> должен быть отмечен </a:t>
            </a:r>
            <a:r>
              <a:rPr lang="en-US" sz="2400" dirty="0" smtClean="0"/>
              <a:t>“</a:t>
            </a:r>
            <a:r>
              <a:rPr lang="en-US" sz="2400" dirty="0"/>
              <a:t>X</a:t>
            </a:r>
            <a:r>
              <a:rPr lang="en-US" sz="2400" dirty="0" smtClean="0"/>
              <a:t>” </a:t>
            </a:r>
            <a:r>
              <a:rPr lang="ru-RU" sz="2400" dirty="0" smtClean="0"/>
              <a:t>или должен быть одного цвета</a:t>
            </a:r>
            <a:r>
              <a:rPr lang="en-US" sz="2400" dirty="0" smtClean="0"/>
              <a:t>, </a:t>
            </a:r>
            <a:r>
              <a:rPr lang="ru-RU" sz="2400" dirty="0" smtClean="0"/>
              <a:t>отличающийся от цвета зачётных мишеней</a:t>
            </a:r>
            <a:r>
              <a:rPr lang="en-US" sz="2400" dirty="0" smtClean="0"/>
              <a:t>, </a:t>
            </a:r>
            <a:r>
              <a:rPr lang="ru-RU" sz="2400" dirty="0" smtClean="0"/>
              <a:t>на всём матче (то есть если </a:t>
            </a:r>
            <a:r>
              <a:rPr lang="ru-RU" sz="2400" dirty="0" err="1" smtClean="0"/>
              <a:t>ношут</a:t>
            </a:r>
            <a:r>
              <a:rPr lang="ru-RU" sz="2400" dirty="0" smtClean="0"/>
              <a:t> жёлтый то все </a:t>
            </a:r>
            <a:r>
              <a:rPr lang="ru-RU" sz="2400" dirty="0" err="1" smtClean="0"/>
              <a:t>ношуту</a:t>
            </a:r>
            <a:r>
              <a:rPr lang="ru-RU" sz="2400" dirty="0" smtClean="0"/>
              <a:t> на всём матче должны быть жёлтыми)</a:t>
            </a:r>
          </a:p>
          <a:p>
            <a:endParaRPr lang="ru-RU" sz="2400" dirty="0" smtClean="0"/>
          </a:p>
          <a:p>
            <a:r>
              <a:rPr lang="en-US" sz="2400" dirty="0" smtClean="0"/>
              <a:t>4.1.3 No</a:t>
            </a:r>
            <a:r>
              <a:rPr lang="en-US" sz="2400" dirty="0"/>
              <a:t>-shoots must be clearly marked with a conspicuous “X” or be of a single, unique color different from scoring targets throughout a match or tournament (i.e. if no-shoots are yellow, they must all be yellow in a match or tournament)</a:t>
            </a:r>
            <a:r>
              <a:rPr lang="en-US" sz="2400" dirty="0" smtClean="0"/>
              <a:t>.</a:t>
            </a:r>
            <a:endParaRPr lang="en-US" sz="2400" dirty="0"/>
          </a:p>
        </p:txBody>
      </p:sp>
    </p:spTree>
    <p:extLst>
      <p:ext uri="{BB962C8B-B14F-4D97-AF65-F5344CB8AC3E}">
        <p14:creationId xmlns:p14="http://schemas.microsoft.com/office/powerpoint/2010/main" val="4199477750"/>
      </p:ext>
    </p:extLst>
  </p:cSld>
  <p:clrMapOvr>
    <a:masterClrMapping/>
  </p:clrMapOvr>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Shotgun 2012 changes</a:t>
            </a:r>
            <a:endParaRPr lang="en-US" dirty="0"/>
          </a:p>
        </p:txBody>
      </p:sp>
      <p:sp>
        <p:nvSpPr>
          <p:cNvPr id="3" name="Content Placeholder 2"/>
          <p:cNvSpPr>
            <a:spLocks noGrp="1"/>
          </p:cNvSpPr>
          <p:nvPr>
            <p:ph idx="1"/>
          </p:nvPr>
        </p:nvSpPr>
        <p:spPr/>
        <p:txBody>
          <a:bodyPr>
            <a:normAutofit/>
          </a:bodyPr>
          <a:lstStyle/>
          <a:p>
            <a:r>
              <a:rPr lang="en-US" sz="2000" dirty="0" smtClean="0"/>
              <a:t>Short course – 8 rounds</a:t>
            </a:r>
          </a:p>
          <a:p>
            <a:r>
              <a:rPr lang="en-US" sz="2000" dirty="0" smtClean="0"/>
              <a:t>Medium course – 16 rounds. </a:t>
            </a:r>
            <a:r>
              <a:rPr lang="en-US" sz="2000" dirty="0"/>
              <a:t>Course design and construction must not enable more than 8 targets to be shot </a:t>
            </a:r>
            <a:r>
              <a:rPr lang="en-US" sz="2000" dirty="0" smtClean="0"/>
              <a:t>or 10 </a:t>
            </a:r>
            <a:r>
              <a:rPr lang="en-US" sz="2000" dirty="0"/>
              <a:t>scoring hits to be available from any single location or view.</a:t>
            </a:r>
            <a:endParaRPr lang="en-US" sz="2000" dirty="0" smtClean="0"/>
          </a:p>
          <a:p>
            <a:r>
              <a:rPr lang="en-US" sz="2000" dirty="0" smtClean="0"/>
              <a:t>Load one, shot one – removed</a:t>
            </a:r>
          </a:p>
          <a:p>
            <a:r>
              <a:rPr lang="en-US" sz="2000" dirty="0" smtClean="0"/>
              <a:t>Open Division with detachable magazines – no more than 10 rounds on start however  Magazines with 12 round capacity allowed. Can’t attach several magazines together. Fixed </a:t>
            </a:r>
            <a:r>
              <a:rPr lang="en-US" sz="2000" dirty="0" err="1" smtClean="0"/>
              <a:t>mags</a:t>
            </a:r>
            <a:r>
              <a:rPr lang="en-US" sz="2000" dirty="0" smtClean="0"/>
              <a:t> up to 14 rounds allowed.</a:t>
            </a:r>
          </a:p>
          <a:p>
            <a:r>
              <a:rPr lang="en-US" sz="2000" dirty="0" smtClean="0"/>
              <a:t>Speed Loader – 6 rounds maximum.</a:t>
            </a:r>
          </a:p>
          <a:p>
            <a:r>
              <a:rPr lang="en-US" sz="2000" dirty="0"/>
              <a:t>5.2.3.2	Only one equipment carrying belt is permitted. Cartridges held in loops or clips on the belt are restricted to a maximum of 2 cartridges high. Rounds carried in caddies (often known as “strippers”) must not exceed 6 rounds in height.</a:t>
            </a:r>
            <a:endParaRPr lang="en-US" sz="2000" dirty="0" smtClean="0"/>
          </a:p>
          <a:p>
            <a:endParaRPr lang="en-US" sz="2000" dirty="0"/>
          </a:p>
        </p:txBody>
      </p:sp>
    </p:spTree>
    <p:extLst>
      <p:ext uri="{BB962C8B-B14F-4D97-AF65-F5344CB8AC3E}">
        <p14:creationId xmlns:p14="http://schemas.microsoft.com/office/powerpoint/2010/main" val="3029101342"/>
      </p:ext>
    </p:extLst>
  </p:cSld>
  <p:clrMapOvr>
    <a:masterClrMapping/>
  </p:clrMapOvr>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Rifle 2012 changes</a:t>
            </a:r>
            <a:endParaRPr lang="en-US" dirty="0"/>
          </a:p>
        </p:txBody>
      </p:sp>
      <p:sp>
        <p:nvSpPr>
          <p:cNvPr id="3" name="Content Placeholder 2"/>
          <p:cNvSpPr>
            <a:spLocks noGrp="1"/>
          </p:cNvSpPr>
          <p:nvPr>
            <p:ph idx="1"/>
          </p:nvPr>
        </p:nvSpPr>
        <p:spPr/>
        <p:txBody>
          <a:bodyPr>
            <a:normAutofit fontScale="85000" lnSpcReduction="10000"/>
          </a:bodyPr>
          <a:lstStyle/>
          <a:p>
            <a:r>
              <a:rPr lang="en-US" sz="2400" dirty="0" smtClean="0"/>
              <a:t>Sights can be verified to one target.</a:t>
            </a:r>
            <a:r>
              <a:rPr lang="ru-RU" sz="2400" dirty="0" smtClean="0"/>
              <a:t> (8</a:t>
            </a:r>
            <a:r>
              <a:rPr lang="en-US" sz="2400" dirty="0" smtClean="0"/>
              <a:t>.7.1)</a:t>
            </a:r>
          </a:p>
          <a:p>
            <a:r>
              <a:rPr lang="en-US" sz="2400" dirty="0" smtClean="0"/>
              <a:t>Short course – 5 rounds, 10 in case of 2 hits per target</a:t>
            </a:r>
          </a:p>
          <a:p>
            <a:r>
              <a:rPr lang="en-US" sz="2400" dirty="0" smtClean="0"/>
              <a:t>Medium – 10 rounds, 20 in case of 2 hits per target (no more than 5 scoring targets from single location)</a:t>
            </a:r>
          </a:p>
          <a:p>
            <a:r>
              <a:rPr lang="en-US" sz="2400" dirty="0" smtClean="0"/>
              <a:t>Long – 20 rounds, 40 in case of 2 hits per target. </a:t>
            </a:r>
            <a:r>
              <a:rPr lang="en-US" sz="2400" dirty="0" smtClean="0"/>
              <a:t>(no more than 5 scoring targets from single location)</a:t>
            </a:r>
          </a:p>
          <a:p>
            <a:r>
              <a:rPr lang="en-US" sz="2400" dirty="0" smtClean="0"/>
              <a:t>New Division Manual Action Rifle (MAS 10) = 11 rounds (10 in magazine)</a:t>
            </a:r>
          </a:p>
          <a:p>
            <a:r>
              <a:rPr lang="en-US" sz="2400" dirty="0" smtClean="0"/>
              <a:t>10.2.2 Should </a:t>
            </a:r>
            <a:r>
              <a:rPr lang="en-US" sz="2400" dirty="0"/>
              <a:t>a competitor engage a target or targets with burst or fully automatic fire (where more than one shot is discharged with one manipulation of the trigger) </a:t>
            </a:r>
            <a:r>
              <a:rPr lang="en-US" sz="2400" u="sng" dirty="0"/>
              <a:t>due to the firearm being in the automatic mode</a:t>
            </a:r>
            <a:r>
              <a:rPr lang="en-US" sz="2400" dirty="0"/>
              <a:t>, he will be scored zero for that stage and </a:t>
            </a:r>
            <a:r>
              <a:rPr lang="en-US" sz="2400" u="sng" dirty="0"/>
              <a:t>a warning issued</a:t>
            </a:r>
            <a:r>
              <a:rPr lang="en-US" sz="2400" dirty="0"/>
              <a:t>. </a:t>
            </a:r>
            <a:r>
              <a:rPr lang="en-US" sz="2400" u="sng" dirty="0"/>
              <a:t>In the event of a second violation of this rule he will be disqualified.</a:t>
            </a:r>
            <a:r>
              <a:rPr lang="en-US" sz="2400" dirty="0"/>
              <a:t> In the event that the discharge was in an unsafe direction or as defined in 10.3.1, the regulations for that Section will </a:t>
            </a:r>
            <a:r>
              <a:rPr lang="en-US" sz="2400" dirty="0" smtClean="0"/>
              <a:t>apply.</a:t>
            </a:r>
          </a:p>
          <a:p>
            <a:pPr marL="0" indent="0">
              <a:buNone/>
            </a:pPr>
            <a:endParaRPr lang="en-US" sz="2400" dirty="0" smtClean="0"/>
          </a:p>
        </p:txBody>
      </p:sp>
    </p:spTree>
    <p:extLst>
      <p:ext uri="{BB962C8B-B14F-4D97-AF65-F5344CB8AC3E}">
        <p14:creationId xmlns:p14="http://schemas.microsoft.com/office/powerpoint/2010/main" val="819666989"/>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ru-RU" sz="3600" dirty="0" smtClean="0"/>
              <a:t>Штрафные линии</a:t>
            </a:r>
            <a:endParaRPr lang="en-US" sz="3600" dirty="0"/>
          </a:p>
        </p:txBody>
      </p:sp>
      <p:sp>
        <p:nvSpPr>
          <p:cNvPr id="3" name="Content Placeholder 2"/>
          <p:cNvSpPr>
            <a:spLocks noGrp="1"/>
          </p:cNvSpPr>
          <p:nvPr>
            <p:ph idx="1"/>
          </p:nvPr>
        </p:nvSpPr>
        <p:spPr/>
        <p:txBody>
          <a:bodyPr>
            <a:normAutofit/>
          </a:bodyPr>
          <a:lstStyle/>
          <a:p>
            <a:r>
              <a:rPr lang="en-US" sz="2400" dirty="0" smtClean="0"/>
              <a:t>2.2.1.5 	</a:t>
            </a:r>
            <a:r>
              <a:rPr lang="ru-RU" sz="2400" dirty="0" smtClean="0"/>
              <a:t>Если на упражнении зоны выделены штрафными линиями и стрелок </a:t>
            </a:r>
            <a:r>
              <a:rPr lang="en-US" sz="2400" dirty="0" smtClean="0"/>
              <a:t>“</a:t>
            </a:r>
            <a:r>
              <a:rPr lang="ru-RU" sz="2400" dirty="0" smtClean="0"/>
              <a:t>срезает</a:t>
            </a:r>
            <a:r>
              <a:rPr lang="en-US" sz="2400" dirty="0" smtClean="0"/>
              <a:t>”</a:t>
            </a:r>
            <a:r>
              <a:rPr lang="ru-RU" sz="2400" dirty="0" smtClean="0"/>
              <a:t> путь он получает по 1-му процедурному штрафу за каждый выстрел после начала прохождения вне штрафных линий</a:t>
            </a:r>
            <a:r>
              <a:rPr lang="en-US" sz="2400" dirty="0" smtClean="0"/>
              <a:t>.</a:t>
            </a:r>
            <a:endParaRPr lang="ru-RU" sz="2400" dirty="0" smtClean="0"/>
          </a:p>
          <a:p>
            <a:pPr marL="0" indent="0">
              <a:buNone/>
            </a:pPr>
            <a:r>
              <a:rPr lang="ru-RU" sz="2400" dirty="0" smtClean="0"/>
              <a:t>  </a:t>
            </a:r>
            <a:endParaRPr lang="en-US" sz="2400" dirty="0" smtClean="0"/>
          </a:p>
          <a:p>
            <a:r>
              <a:rPr lang="en-US" sz="2400" dirty="0" smtClean="0"/>
              <a:t>2.2.1.5 </a:t>
            </a:r>
            <a:r>
              <a:rPr lang="en-US" sz="2400" dirty="0"/>
              <a:t>	If a COF has a passageway visibly delineated by fault lines and/or a clearly demarcated shooting area, any competitor who takes a shortcut outside the passageway and/or shooting area will incur one procedural penalty for each shot fired after beginning the shortcut.</a:t>
            </a:r>
            <a:r>
              <a:rPr lang="en-US" sz="2400" dirty="0" smtClean="0">
                <a:effectLst/>
              </a:rPr>
              <a:t> </a:t>
            </a:r>
            <a:endParaRPr lang="en-US" sz="2400" dirty="0" smtClean="0"/>
          </a:p>
          <a:p>
            <a:endParaRPr lang="en-US" dirty="0"/>
          </a:p>
          <a:p>
            <a:endParaRPr lang="en-US" dirty="0"/>
          </a:p>
        </p:txBody>
      </p:sp>
    </p:spTree>
    <p:extLst>
      <p:ext uri="{BB962C8B-B14F-4D97-AF65-F5344CB8AC3E}">
        <p14:creationId xmlns:p14="http://schemas.microsoft.com/office/powerpoint/2010/main" val="3317582069"/>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Ammunition in Safety Area</a:t>
            </a:r>
            <a:endParaRPr lang="en-US" sz="3600" dirty="0"/>
          </a:p>
        </p:txBody>
      </p:sp>
      <p:sp>
        <p:nvSpPr>
          <p:cNvPr id="3" name="Content Placeholder 2"/>
          <p:cNvSpPr>
            <a:spLocks noGrp="1"/>
          </p:cNvSpPr>
          <p:nvPr>
            <p:ph idx="1"/>
          </p:nvPr>
        </p:nvSpPr>
        <p:spPr/>
        <p:txBody>
          <a:bodyPr>
            <a:normAutofit/>
          </a:bodyPr>
          <a:lstStyle/>
          <a:p>
            <a:r>
              <a:rPr lang="en-CA" sz="2400" dirty="0" smtClean="0"/>
              <a:t>2.4.4	</a:t>
            </a:r>
            <a:r>
              <a:rPr lang="ru-RU" sz="2400" dirty="0" smtClean="0"/>
              <a:t>Тестовые патроны</a:t>
            </a:r>
            <a:r>
              <a:rPr lang="en-US" sz="2400" dirty="0" smtClean="0"/>
              <a:t>, </a:t>
            </a:r>
            <a:r>
              <a:rPr lang="ru-RU" sz="2400" dirty="0" smtClean="0"/>
              <a:t>а также настоящие</a:t>
            </a:r>
            <a:r>
              <a:rPr lang="en-US" sz="2400" dirty="0" smtClean="0"/>
              <a:t>, </a:t>
            </a:r>
            <a:r>
              <a:rPr lang="ru-RU" sz="2400" dirty="0" smtClean="0"/>
              <a:t>как в свободном виде</a:t>
            </a:r>
            <a:r>
              <a:rPr lang="en-US" sz="2400" dirty="0" smtClean="0"/>
              <a:t>, </a:t>
            </a:r>
            <a:r>
              <a:rPr lang="ru-RU" sz="2400" dirty="0" smtClean="0"/>
              <a:t>так и упакованные или в магазинах или </a:t>
            </a:r>
            <a:r>
              <a:rPr lang="en-US" sz="2400" dirty="0" smtClean="0"/>
              <a:t>speed loader-</a:t>
            </a:r>
            <a:r>
              <a:rPr lang="ru-RU" sz="2400" dirty="0" smtClean="0"/>
              <a:t>ах НЕ должны касаться в </a:t>
            </a:r>
            <a:r>
              <a:rPr lang="en-US" sz="2400" dirty="0" smtClean="0"/>
              <a:t>Safety </a:t>
            </a:r>
            <a:r>
              <a:rPr lang="ru-RU" sz="2400" dirty="0" smtClean="0"/>
              <a:t>зоне</a:t>
            </a:r>
            <a:r>
              <a:rPr lang="en-US" sz="2400" dirty="0" smtClean="0"/>
              <a:t>.</a:t>
            </a:r>
            <a:r>
              <a:rPr lang="ru-RU" sz="2400" dirty="0" smtClean="0"/>
              <a:t> </a:t>
            </a:r>
            <a:endParaRPr lang="en-CA" sz="2400" dirty="0" smtClean="0"/>
          </a:p>
          <a:p>
            <a:endParaRPr lang="en-CA" sz="2400" dirty="0"/>
          </a:p>
          <a:p>
            <a:r>
              <a:rPr lang="en-CA" sz="2400" dirty="0" smtClean="0"/>
              <a:t>2.4.4</a:t>
            </a:r>
            <a:r>
              <a:rPr lang="en-CA" sz="2400" dirty="0"/>
              <a:t>	Dummy ammunition </a:t>
            </a:r>
            <a:r>
              <a:rPr lang="en-CA" sz="2400" dirty="0" smtClean="0"/>
              <a:t>and </a:t>
            </a:r>
            <a:r>
              <a:rPr lang="en-CA" sz="2400" dirty="0"/>
              <a:t>live rounds, whether loose, packaged or contained in magazines or speed loaders, must not be handled in a Safety Area under any circumstances (see Rule 10.5.12).</a:t>
            </a:r>
            <a:endParaRPr lang="en-US" sz="2400" dirty="0"/>
          </a:p>
          <a:p>
            <a:endParaRPr lang="en-US" sz="2400" dirty="0"/>
          </a:p>
        </p:txBody>
      </p:sp>
    </p:spTree>
    <p:extLst>
      <p:ext uri="{BB962C8B-B14F-4D97-AF65-F5344CB8AC3E}">
        <p14:creationId xmlns:p14="http://schemas.microsoft.com/office/powerpoint/2010/main" val="3986409787"/>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ru-RU" sz="3600" dirty="0" smtClean="0"/>
              <a:t>Тестовый или пристрелочный рубеж</a:t>
            </a:r>
            <a:endParaRPr lang="en-US" sz="3600" dirty="0"/>
          </a:p>
        </p:txBody>
      </p:sp>
      <p:sp>
        <p:nvSpPr>
          <p:cNvPr id="3" name="Content Placeholder 2"/>
          <p:cNvSpPr>
            <a:spLocks noGrp="1"/>
          </p:cNvSpPr>
          <p:nvPr>
            <p:ph idx="1"/>
          </p:nvPr>
        </p:nvSpPr>
        <p:spPr/>
        <p:txBody>
          <a:bodyPr>
            <a:normAutofit/>
          </a:bodyPr>
          <a:lstStyle/>
          <a:p>
            <a:r>
              <a:rPr lang="ru-RU" sz="2400" dirty="0" smtClean="0"/>
              <a:t>Секция правил 2</a:t>
            </a:r>
            <a:r>
              <a:rPr lang="en-US" sz="2400" dirty="0" smtClean="0"/>
              <a:t>.5:</a:t>
            </a:r>
            <a:endParaRPr lang="ru-RU" sz="2400" dirty="0" smtClean="0"/>
          </a:p>
          <a:p>
            <a:endParaRPr lang="en-US" sz="2400" dirty="0" smtClean="0"/>
          </a:p>
          <a:p>
            <a:pPr marL="0" indent="0">
              <a:buNone/>
            </a:pPr>
            <a:r>
              <a:rPr lang="en-US" sz="2400" dirty="0" smtClean="0"/>
              <a:t>	</a:t>
            </a:r>
            <a:r>
              <a:rPr lang="ru-RU" sz="2400" dirty="0" smtClean="0"/>
              <a:t>Если такой рубеж на матче есть то на нём всегда должен быть </a:t>
            </a:r>
            <a:r>
              <a:rPr lang="en-US" sz="2400" dirty="0" smtClean="0"/>
              <a:t>Range Officer </a:t>
            </a:r>
            <a:r>
              <a:rPr lang="ru-RU" sz="2400" dirty="0" smtClean="0"/>
              <a:t>и все </a:t>
            </a:r>
            <a:r>
              <a:rPr lang="en-US" sz="2400" dirty="0" smtClean="0"/>
              <a:t>	</a:t>
            </a:r>
            <a:r>
              <a:rPr lang="ru-RU" sz="2400" dirty="0" smtClean="0"/>
              <a:t>команды характерные для матча также</a:t>
            </a:r>
            <a:r>
              <a:rPr lang="en-US" sz="2400" dirty="0"/>
              <a:t> </a:t>
            </a:r>
            <a:r>
              <a:rPr lang="ru-RU" sz="2400" dirty="0" smtClean="0"/>
              <a:t>действуют</a:t>
            </a:r>
            <a:r>
              <a:rPr lang="en-US" sz="2400" dirty="0" smtClean="0"/>
              <a:t>.</a:t>
            </a:r>
            <a:endParaRPr lang="en-US" sz="2400" dirty="0"/>
          </a:p>
        </p:txBody>
      </p:sp>
    </p:spTree>
    <p:extLst>
      <p:ext uri="{BB962C8B-B14F-4D97-AF65-F5344CB8AC3E}">
        <p14:creationId xmlns:p14="http://schemas.microsoft.com/office/powerpoint/2010/main" val="66521470"/>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ru-RU" sz="3600" dirty="0" smtClean="0"/>
              <a:t>Положение оружия на столе</a:t>
            </a:r>
            <a:endParaRPr lang="en-US" sz="3600" dirty="0"/>
          </a:p>
        </p:txBody>
      </p:sp>
      <p:sp>
        <p:nvSpPr>
          <p:cNvPr id="3" name="Content Placeholder 2"/>
          <p:cNvSpPr>
            <a:spLocks noGrp="1"/>
          </p:cNvSpPr>
          <p:nvPr>
            <p:ph idx="1"/>
          </p:nvPr>
        </p:nvSpPr>
        <p:spPr/>
        <p:txBody>
          <a:bodyPr>
            <a:normAutofit/>
          </a:bodyPr>
          <a:lstStyle/>
          <a:p>
            <a:r>
              <a:rPr lang="en-GB" sz="2000" dirty="0" smtClean="0"/>
              <a:t>8.1.3.1	</a:t>
            </a:r>
            <a:r>
              <a:rPr lang="ru-RU" sz="2000" dirty="0" smtClean="0"/>
              <a:t>Когда по брифингу оружие должно лежать на столе то оно должно лежать именно так как указано в брифинге</a:t>
            </a:r>
            <a:r>
              <a:rPr lang="en-US" sz="2000" dirty="0" smtClean="0"/>
              <a:t>. </a:t>
            </a:r>
            <a:r>
              <a:rPr lang="ru-RU" sz="2000" dirty="0" smtClean="0"/>
              <a:t>Запрещается подпирать или как то изменять положение оружия кроме естественного когда оно опирается на затворную задержку</a:t>
            </a:r>
            <a:r>
              <a:rPr lang="en-US" sz="2000" dirty="0" smtClean="0"/>
              <a:t>, </a:t>
            </a:r>
            <a:r>
              <a:rPr lang="ru-RU" sz="2000" dirty="0" smtClean="0"/>
              <a:t>предохранитель</a:t>
            </a:r>
            <a:r>
              <a:rPr lang="en-US" sz="2000" dirty="0" smtClean="0"/>
              <a:t>,..</a:t>
            </a:r>
            <a:endParaRPr lang="ru-RU" sz="2000" dirty="0" smtClean="0"/>
          </a:p>
          <a:p>
            <a:endParaRPr lang="en-GB" sz="2000" dirty="0" smtClean="0"/>
          </a:p>
          <a:p>
            <a:r>
              <a:rPr lang="en-GB" sz="2000" dirty="0" smtClean="0"/>
              <a:t>8.1.3.1</a:t>
            </a:r>
            <a:r>
              <a:rPr lang="en-GB" sz="2000" dirty="0"/>
              <a:t>	When a written stage briefing requires that a competitor’s firearm and/or allied equipment be placed on a table or another surface prior to the Start Signal, they must be placed as stipulated in the written stage briefing.  Apart from components normally affixed to them (e.g. a thumb rest, thumb safety, racking or cocking handle, base pad etc.), other items must not be used to artificially elevate them (also see Rule 5.1.8).</a:t>
            </a:r>
            <a:endParaRPr lang="en-US" sz="2000" dirty="0"/>
          </a:p>
          <a:p>
            <a:endParaRPr lang="en-US" dirty="0"/>
          </a:p>
        </p:txBody>
      </p:sp>
    </p:spTree>
    <p:extLst>
      <p:ext uri="{BB962C8B-B14F-4D97-AF65-F5344CB8AC3E}">
        <p14:creationId xmlns:p14="http://schemas.microsoft.com/office/powerpoint/2010/main" val="641059879"/>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ru-RU" sz="3600" dirty="0" smtClean="0"/>
              <a:t>Подача старт сигнала руками </a:t>
            </a:r>
            <a:endParaRPr lang="en-US" sz="3600" dirty="0"/>
          </a:p>
        </p:txBody>
      </p:sp>
      <p:sp>
        <p:nvSpPr>
          <p:cNvPr id="3" name="Content Placeholder 2"/>
          <p:cNvSpPr>
            <a:spLocks noGrp="1"/>
          </p:cNvSpPr>
          <p:nvPr>
            <p:ph idx="1"/>
          </p:nvPr>
        </p:nvSpPr>
        <p:spPr/>
        <p:txBody>
          <a:bodyPr>
            <a:normAutofit fontScale="92500"/>
          </a:bodyPr>
          <a:lstStyle/>
          <a:p>
            <a:r>
              <a:rPr lang="ru-RU" sz="2200" dirty="0" smtClean="0"/>
              <a:t>8</a:t>
            </a:r>
            <a:r>
              <a:rPr lang="en-US" sz="2200" dirty="0" smtClean="0"/>
              <a:t>.3.9 </a:t>
            </a:r>
            <a:r>
              <a:rPr lang="ru-RU" sz="2200" dirty="0" smtClean="0"/>
              <a:t>Участник с проблемами слуха с одобрения </a:t>
            </a:r>
            <a:r>
              <a:rPr lang="en-US" sz="2200" dirty="0" smtClean="0"/>
              <a:t>RM-</a:t>
            </a:r>
            <a:r>
              <a:rPr lang="ru-RU" sz="2200" dirty="0" smtClean="0"/>
              <a:t>а может получать сигналы визуальные или физические</a:t>
            </a:r>
            <a:r>
              <a:rPr lang="en-US" sz="2200" dirty="0" smtClean="0"/>
              <a:t>.</a:t>
            </a:r>
          </a:p>
          <a:p>
            <a:r>
              <a:rPr lang="ru-RU" sz="2200" dirty="0" smtClean="0"/>
              <a:t>8</a:t>
            </a:r>
            <a:r>
              <a:rPr lang="en-US" sz="2200" dirty="0" smtClean="0"/>
              <a:t>.3.9.1 </a:t>
            </a:r>
            <a:r>
              <a:rPr lang="ru-RU" sz="2200" dirty="0" smtClean="0"/>
              <a:t>Рекомендованные физические сигналы – это похлопывания по </a:t>
            </a:r>
            <a:r>
              <a:rPr lang="en-US" sz="2200" dirty="0" smtClean="0"/>
              <a:t>“</a:t>
            </a:r>
            <a:r>
              <a:rPr lang="ru-RU" sz="2200" dirty="0" smtClean="0"/>
              <a:t>слабому</a:t>
            </a:r>
            <a:r>
              <a:rPr lang="en-US" sz="2200" dirty="0" smtClean="0"/>
              <a:t>”</a:t>
            </a:r>
            <a:r>
              <a:rPr lang="ru-RU" sz="2200" dirty="0" smtClean="0"/>
              <a:t> плечу используя следующий протокол</a:t>
            </a:r>
            <a:r>
              <a:rPr lang="en-US" sz="2200" dirty="0" smtClean="0"/>
              <a:t>: </a:t>
            </a:r>
            <a:r>
              <a:rPr lang="ru-RU" sz="2200" dirty="0" smtClean="0"/>
              <a:t>3 раза для </a:t>
            </a:r>
            <a:r>
              <a:rPr lang="en-US" sz="2200" dirty="0" smtClean="0"/>
              <a:t>“Are You Ready”, </a:t>
            </a:r>
            <a:r>
              <a:rPr lang="ru-RU" sz="2200" dirty="0" smtClean="0"/>
              <a:t>2 раза для </a:t>
            </a:r>
            <a:r>
              <a:rPr lang="en-US" sz="2200" dirty="0" smtClean="0"/>
              <a:t>“Standby” </a:t>
            </a:r>
            <a:r>
              <a:rPr lang="ru-RU" sz="2200" dirty="0" smtClean="0"/>
              <a:t>и 1 раз для Старт Сигнала</a:t>
            </a:r>
            <a:r>
              <a:rPr lang="en-US" sz="2200" dirty="0" smtClean="0"/>
              <a:t>.</a:t>
            </a:r>
          </a:p>
          <a:p>
            <a:pPr marL="0" indent="0">
              <a:buNone/>
            </a:pPr>
            <a:endParaRPr lang="ru-RU" sz="2200" dirty="0" smtClean="0"/>
          </a:p>
          <a:p>
            <a:r>
              <a:rPr lang="en-US" sz="2200" dirty="0" smtClean="0"/>
              <a:t>8.3.9</a:t>
            </a:r>
            <a:r>
              <a:rPr lang="en-US" sz="2200" dirty="0"/>
              <a:t>	A competitor with a severe hearing disability may, subject to prior approval of the Range Master, be entitled to have the foregoing verbal Range Communications supplemented by visual and/or physical signals.</a:t>
            </a:r>
          </a:p>
          <a:p>
            <a:r>
              <a:rPr lang="en-GB" sz="2200" dirty="0" smtClean="0"/>
              <a:t>8.3.9.1</a:t>
            </a:r>
            <a:r>
              <a:rPr lang="en-GB" sz="2200" dirty="0"/>
              <a:t>	The recommended physical signals are taps on the competitor’s weak side shoulder using a countdown protocol, namely 3 taps for “Are You Ready”, 2 taps for “Standby” and 1 tap to coincide with the “Start Signal”.</a:t>
            </a:r>
            <a:endParaRPr lang="en-US" sz="2200" dirty="0"/>
          </a:p>
          <a:p>
            <a:endParaRPr lang="en-US" dirty="0"/>
          </a:p>
        </p:txBody>
      </p:sp>
    </p:spTree>
    <p:extLst>
      <p:ext uri="{BB962C8B-B14F-4D97-AF65-F5344CB8AC3E}">
        <p14:creationId xmlns:p14="http://schemas.microsoft.com/office/powerpoint/2010/main" val="1684907920"/>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ru-RU" sz="3600" dirty="0" smtClean="0"/>
              <a:t>Положение оружия при осмотре или </a:t>
            </a:r>
            <a:r>
              <a:rPr lang="ru-RU" sz="3600" dirty="0" err="1" smtClean="0"/>
              <a:t>хроно</a:t>
            </a:r>
            <a:endParaRPr lang="en-US" sz="3600" dirty="0"/>
          </a:p>
        </p:txBody>
      </p:sp>
      <p:sp>
        <p:nvSpPr>
          <p:cNvPr id="3" name="Content Placeholder 2"/>
          <p:cNvSpPr>
            <a:spLocks noGrp="1"/>
          </p:cNvSpPr>
          <p:nvPr>
            <p:ph idx="1"/>
          </p:nvPr>
        </p:nvSpPr>
        <p:spPr/>
        <p:txBody>
          <a:bodyPr>
            <a:normAutofit lnSpcReduction="10000"/>
          </a:bodyPr>
          <a:lstStyle/>
          <a:p>
            <a:r>
              <a:rPr lang="ru-RU" sz="2000" dirty="0" smtClean="0"/>
              <a:t>8</a:t>
            </a:r>
            <a:r>
              <a:rPr lang="en-US" sz="2000" dirty="0" smtClean="0"/>
              <a:t>.3.10	</a:t>
            </a:r>
            <a:r>
              <a:rPr lang="ru-RU" sz="2000" dirty="0" smtClean="0"/>
              <a:t>Нету чётко определённых команд на </a:t>
            </a:r>
            <a:r>
              <a:rPr lang="ru-RU" sz="2000" dirty="0" err="1" smtClean="0"/>
              <a:t>рэндже</a:t>
            </a:r>
            <a:r>
              <a:rPr lang="ru-RU" sz="2000" dirty="0" smtClean="0"/>
              <a:t> где стоит хронограф или проверяют оружие участника (проверять могут вообще далеко от стрелковой зоны)</a:t>
            </a:r>
            <a:r>
              <a:rPr lang="en-US" sz="2000" dirty="0" smtClean="0"/>
              <a:t>. </a:t>
            </a:r>
            <a:r>
              <a:rPr lang="ru-RU" sz="2000" dirty="0" smtClean="0"/>
              <a:t>Участники не должны носить (</a:t>
            </a:r>
            <a:r>
              <a:rPr lang="en-US" sz="2000" dirty="0" smtClean="0"/>
              <a:t>handle</a:t>
            </a:r>
            <a:r>
              <a:rPr lang="ru-RU" sz="2000" dirty="0" smtClean="0"/>
              <a:t>) своё оружие или убирать </a:t>
            </a:r>
            <a:r>
              <a:rPr lang="en-US" sz="2000" dirty="0" smtClean="0"/>
              <a:t>safety flag </a:t>
            </a:r>
            <a:r>
              <a:rPr lang="ru-RU" sz="2000" dirty="0" smtClean="0"/>
              <a:t>для </a:t>
            </a:r>
            <a:r>
              <a:rPr lang="ru-RU" sz="2000" dirty="0" err="1" smtClean="0"/>
              <a:t>длинноствола</a:t>
            </a:r>
            <a:r>
              <a:rPr lang="ru-RU" sz="2000" dirty="0" smtClean="0"/>
              <a:t> до тех пор пока проверяющи</a:t>
            </a:r>
            <a:r>
              <a:rPr lang="ru-RU" sz="2000" dirty="0"/>
              <a:t>й</a:t>
            </a:r>
            <a:r>
              <a:rPr lang="ru-RU" sz="2000" dirty="0" smtClean="0"/>
              <a:t> сам не попросит передать оружие ему в соответствии с его инструкциями</a:t>
            </a:r>
            <a:r>
              <a:rPr lang="en-US" sz="2000" dirty="0" smtClean="0"/>
              <a:t>. </a:t>
            </a:r>
            <a:r>
              <a:rPr lang="ru-RU" sz="2000" dirty="0" smtClean="0"/>
              <a:t>Нарушения могут подпадать под правило </a:t>
            </a:r>
            <a:r>
              <a:rPr lang="en-US" sz="2000" dirty="0" smtClean="0"/>
              <a:t>10.5.1</a:t>
            </a:r>
            <a:endParaRPr lang="ru-RU" sz="2000" dirty="0" smtClean="0"/>
          </a:p>
          <a:p>
            <a:endParaRPr lang="ru-RU" sz="2000" dirty="0"/>
          </a:p>
          <a:p>
            <a:r>
              <a:rPr lang="en-US" sz="2000" dirty="0" smtClean="0"/>
              <a:t>8.3.10</a:t>
            </a:r>
            <a:r>
              <a:rPr lang="en-US" sz="2000" dirty="0"/>
              <a:t>	There are no fixed range communications designated for use at the chronograph station or at an equipment compliance check (which may be conducted at a venue away from the shooting range).  Competitors must not handle their handguns, or remove chamber safety flags from long guns, as the case may be, until the </a:t>
            </a:r>
            <a:r>
              <a:rPr lang="en-US" sz="2000" dirty="0" smtClean="0"/>
              <a:t>examiner </a:t>
            </a:r>
            <a:r>
              <a:rPr lang="en-US" sz="2000" dirty="0"/>
              <a:t>asks for them to be passed to him, in accordance with his instructions.  Violations are subject to Rule 10.5.1.</a:t>
            </a:r>
          </a:p>
          <a:p>
            <a:pPr marL="0" indent="0">
              <a:buNone/>
            </a:pPr>
            <a:r>
              <a:rPr lang="en-US" sz="2000" dirty="0"/>
              <a:t> </a:t>
            </a:r>
          </a:p>
          <a:p>
            <a:endParaRPr lang="en-US" sz="2000" dirty="0"/>
          </a:p>
        </p:txBody>
      </p:sp>
    </p:spTree>
    <p:extLst>
      <p:ext uri="{BB962C8B-B14F-4D97-AF65-F5344CB8AC3E}">
        <p14:creationId xmlns:p14="http://schemas.microsoft.com/office/powerpoint/2010/main" val="2385291916"/>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ru-RU" sz="3600" dirty="0" smtClean="0"/>
              <a:t>Холощение и проверка прицельных приспособлений </a:t>
            </a:r>
            <a:endParaRPr lang="en-US" sz="3600" dirty="0"/>
          </a:p>
        </p:txBody>
      </p:sp>
      <p:sp>
        <p:nvSpPr>
          <p:cNvPr id="3" name="Content Placeholder 2"/>
          <p:cNvSpPr>
            <a:spLocks noGrp="1"/>
          </p:cNvSpPr>
          <p:nvPr>
            <p:ph idx="1"/>
          </p:nvPr>
        </p:nvSpPr>
        <p:spPr/>
        <p:txBody>
          <a:bodyPr>
            <a:normAutofit lnSpcReduction="10000"/>
          </a:bodyPr>
          <a:lstStyle/>
          <a:p>
            <a:r>
              <a:rPr lang="ru-RU" sz="2400" dirty="0" smtClean="0"/>
              <a:t>8</a:t>
            </a:r>
            <a:r>
              <a:rPr lang="en-US" sz="2400" dirty="0" smtClean="0"/>
              <a:t>.7.1	</a:t>
            </a:r>
            <a:r>
              <a:rPr lang="ru-RU" sz="2400" dirty="0" smtClean="0"/>
              <a:t>Стрелку запрещается прицеливаться или холостить до стартового сигнала</a:t>
            </a:r>
            <a:r>
              <a:rPr lang="en-US" sz="2400" dirty="0" smtClean="0"/>
              <a:t>. </a:t>
            </a:r>
            <a:r>
              <a:rPr lang="ru-RU" sz="2400" dirty="0" smtClean="0"/>
              <a:t>За первое нарушение – предупреждение за каждое последующее на матче – процедура</a:t>
            </a:r>
            <a:r>
              <a:rPr lang="en-US" sz="2400" dirty="0" smtClean="0"/>
              <a:t>. </a:t>
            </a:r>
            <a:r>
              <a:rPr lang="ru-RU" sz="2400" dirty="0" smtClean="0"/>
              <a:t>Стрелок может проверять электронные прицельные приспособления</a:t>
            </a:r>
            <a:r>
              <a:rPr lang="ru-RU" sz="2400" dirty="0"/>
              <a:t> </a:t>
            </a:r>
            <a:r>
              <a:rPr lang="ru-RU" sz="2400" dirty="0" smtClean="0"/>
              <a:t>направив оружие в землю</a:t>
            </a:r>
            <a:r>
              <a:rPr lang="en-US" sz="2400" dirty="0" smtClean="0"/>
              <a:t>.</a:t>
            </a:r>
          </a:p>
          <a:p>
            <a:endParaRPr lang="ru-RU" sz="2400" dirty="0" smtClean="0"/>
          </a:p>
          <a:p>
            <a:r>
              <a:rPr lang="en-US" sz="2400" dirty="0" smtClean="0"/>
              <a:t>8.7.1</a:t>
            </a:r>
            <a:r>
              <a:rPr lang="en-US" sz="2400" dirty="0"/>
              <a:t>	Competitors are </a:t>
            </a:r>
            <a:r>
              <a:rPr lang="en-US" sz="2400" dirty="0" smtClean="0"/>
              <a:t>prohibited </a:t>
            </a:r>
            <a:r>
              <a:rPr lang="en-US" sz="2400" dirty="0"/>
              <a:t>from taking a sight picture and/or dry firing </a:t>
            </a:r>
            <a:r>
              <a:rPr lang="en-US" sz="2400" dirty="0" smtClean="0"/>
              <a:t>prior </a:t>
            </a:r>
            <a:r>
              <a:rPr lang="en-US" sz="2400" dirty="0"/>
              <a:t>to the start signal.  Violation will result in a warning for the first occurrence and one procedural penalty for each subsequent occurrence in the same match.  Competitors may, while pointing their firearm at the ground, adjust electronic sights.</a:t>
            </a:r>
          </a:p>
          <a:p>
            <a:endParaRPr lang="en-US" sz="2400" dirty="0"/>
          </a:p>
        </p:txBody>
      </p:sp>
    </p:spTree>
    <p:extLst>
      <p:ext uri="{BB962C8B-B14F-4D97-AF65-F5344CB8AC3E}">
        <p14:creationId xmlns:p14="http://schemas.microsoft.com/office/powerpoint/2010/main" val="2674602132"/>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595</TotalTime>
  <Words>1264</Words>
  <Application>Microsoft Macintosh PowerPoint</Application>
  <PresentationFormat>On-screen Show (4:3)</PresentationFormat>
  <Paragraphs>142</Paragraphs>
  <Slides>27</Slides>
  <Notes>0</Notes>
  <HiddenSlides>0</HiddenSlides>
  <MMClips>0</MMClips>
  <ScaleCrop>false</ScaleCrop>
  <HeadingPairs>
    <vt:vector size="4" baseType="variant">
      <vt:variant>
        <vt:lpstr>Theme</vt:lpstr>
      </vt:variant>
      <vt:variant>
        <vt:i4>1</vt:i4>
      </vt:variant>
      <vt:variant>
        <vt:lpstr>Slide Titles</vt:lpstr>
      </vt:variant>
      <vt:variant>
        <vt:i4>27</vt:i4>
      </vt:variant>
    </vt:vector>
  </HeadingPairs>
  <TitlesOfParts>
    <vt:vector size="28" baseType="lpstr">
      <vt:lpstr>Office Theme</vt:lpstr>
      <vt:lpstr>PowerPoint Presentation</vt:lpstr>
      <vt:lpstr>Основные изменения</vt:lpstr>
      <vt:lpstr>Штрафные линии</vt:lpstr>
      <vt:lpstr>Ammunition in Safety Area</vt:lpstr>
      <vt:lpstr>Тестовый или пристрелочный рубеж</vt:lpstr>
      <vt:lpstr>Положение оружия на столе</vt:lpstr>
      <vt:lpstr>Подача старт сигнала руками </vt:lpstr>
      <vt:lpstr>Положение оружия при осмотре или хроно</vt:lpstr>
      <vt:lpstr>Холощение и проверка прицельных приспособлений </vt:lpstr>
      <vt:lpstr>Остановка на упражнении,  не заклеенные мишени.</vt:lpstr>
      <vt:lpstr>Движущиеся мишени</vt:lpstr>
      <vt:lpstr>Закрывающиеся мишени</vt:lpstr>
      <vt:lpstr>Упражнение слабой рукой</vt:lpstr>
      <vt:lpstr>Специальный штраф</vt:lpstr>
      <vt:lpstr>Стрельба поверх препятствия</vt:lpstr>
      <vt:lpstr>Осмотр оборудования</vt:lpstr>
      <vt:lpstr>Перевод в Open Division</vt:lpstr>
      <vt:lpstr>Возможная дисквалификация за вмешательство при выполнении упражнения</vt:lpstr>
      <vt:lpstr>Запрет трогать зачётный лист</vt:lpstr>
      <vt:lpstr>При нехватке Супер Сеньоров участник перемещается в категорию Сеньоров</vt:lpstr>
      <vt:lpstr>Division recognition.</vt:lpstr>
      <vt:lpstr>Возможное восстановление если упражнение снято с матча</vt:lpstr>
      <vt:lpstr>Принадлежность к команде</vt:lpstr>
      <vt:lpstr>Дополнительные платформы</vt:lpstr>
      <vt:lpstr> Цвет ношутов должен быть одинаков на всём матче</vt:lpstr>
      <vt:lpstr>Shotgun 2012 changes</vt:lpstr>
      <vt:lpstr>Rifle 2012 changes</vt:lpstr>
    </vt:vector>
  </TitlesOfParts>
  <Company>Symantec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Vassili Rusmanov</dc:creator>
  <cp:lastModifiedBy>Vassili Rusmanov</cp:lastModifiedBy>
  <cp:revision>92</cp:revision>
  <dcterms:created xsi:type="dcterms:W3CDTF">2012-02-12T10:01:50Z</dcterms:created>
  <dcterms:modified xsi:type="dcterms:W3CDTF">2012-02-12T19:57:22Z</dcterms:modified>
</cp:coreProperties>
</file>